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0"/>
  </p:notesMasterIdLst>
  <p:sldIdLst>
    <p:sldId id="266" r:id="rId3"/>
    <p:sldId id="359" r:id="rId4"/>
    <p:sldId id="358" r:id="rId5"/>
    <p:sldId id="383" r:id="rId6"/>
    <p:sldId id="365" r:id="rId7"/>
    <p:sldId id="403" r:id="rId8"/>
    <p:sldId id="416" r:id="rId9"/>
    <p:sldId id="405" r:id="rId10"/>
    <p:sldId id="406" r:id="rId11"/>
    <p:sldId id="407" r:id="rId12"/>
    <p:sldId id="408" r:id="rId13"/>
    <p:sldId id="402" r:id="rId14"/>
    <p:sldId id="424" r:id="rId15"/>
    <p:sldId id="384" r:id="rId16"/>
    <p:sldId id="417" r:id="rId17"/>
    <p:sldId id="418" r:id="rId18"/>
    <p:sldId id="420" r:id="rId19"/>
    <p:sldId id="385" r:id="rId20"/>
    <p:sldId id="386" r:id="rId21"/>
    <p:sldId id="387" r:id="rId22"/>
    <p:sldId id="388" r:id="rId23"/>
    <p:sldId id="390" r:id="rId24"/>
    <p:sldId id="391" r:id="rId25"/>
    <p:sldId id="392" r:id="rId26"/>
    <p:sldId id="393" r:id="rId27"/>
    <p:sldId id="422" r:id="rId28"/>
    <p:sldId id="421" r:id="rId29"/>
    <p:sldId id="394" r:id="rId30"/>
    <p:sldId id="395" r:id="rId31"/>
    <p:sldId id="409" r:id="rId32"/>
    <p:sldId id="396" r:id="rId33"/>
    <p:sldId id="412" r:id="rId34"/>
    <p:sldId id="410" r:id="rId35"/>
    <p:sldId id="411" r:id="rId36"/>
    <p:sldId id="397" r:id="rId37"/>
    <p:sldId id="398" r:id="rId38"/>
    <p:sldId id="399" r:id="rId39"/>
    <p:sldId id="400" r:id="rId40"/>
    <p:sldId id="401" r:id="rId41"/>
    <p:sldId id="413" r:id="rId42"/>
    <p:sldId id="414" r:id="rId43"/>
    <p:sldId id="415" r:id="rId44"/>
    <p:sldId id="425" r:id="rId45"/>
    <p:sldId id="428" r:id="rId46"/>
    <p:sldId id="431" r:id="rId47"/>
    <p:sldId id="429" r:id="rId48"/>
    <p:sldId id="430" r:id="rId49"/>
    <p:sldId id="427" r:id="rId50"/>
    <p:sldId id="432" r:id="rId51"/>
    <p:sldId id="433" r:id="rId52"/>
    <p:sldId id="434" r:id="rId53"/>
    <p:sldId id="368" r:id="rId54"/>
    <p:sldId id="435" r:id="rId55"/>
    <p:sldId id="436" r:id="rId56"/>
    <p:sldId id="437" r:id="rId57"/>
    <p:sldId id="299" r:id="rId58"/>
    <p:sldId id="332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94" userDrawn="1">
          <p15:clr>
            <a:srgbClr val="A4A3A4"/>
          </p15:clr>
        </p15:guide>
        <p15:guide id="2" pos="2706" userDrawn="1">
          <p15:clr>
            <a:srgbClr val="A4A3A4"/>
          </p15:clr>
        </p15:guide>
        <p15:guide id="3" pos="4974" userDrawn="1">
          <p15:clr>
            <a:srgbClr val="A4A3A4"/>
          </p15:clr>
        </p15:guide>
        <p15:guide id="4" pos="1572" userDrawn="1">
          <p15:clr>
            <a:srgbClr val="A4A3A4"/>
          </p15:clr>
        </p15:guide>
        <p15:guide id="5" pos="6108" userDrawn="1">
          <p15:clr>
            <a:srgbClr val="A4A3A4"/>
          </p15:clr>
        </p15:guide>
        <p15:guide id="6" pos="7242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38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9D0000"/>
    <a:srgbClr val="1E1E1E"/>
    <a:srgbClr val="333333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3" autoAdjust="0"/>
    <p:restoredTop sz="95332" autoAdjust="0"/>
  </p:normalViewPr>
  <p:slideViewPr>
    <p:cSldViewPr>
      <p:cViewPr varScale="1">
        <p:scale>
          <a:sx n="70" d="100"/>
          <a:sy n="70" d="100"/>
        </p:scale>
        <p:origin x="-936" y="-90"/>
      </p:cViewPr>
      <p:guideLst>
        <p:guide orient="horz" pos="3294"/>
        <p:guide orient="horz" pos="1026"/>
        <p:guide orient="horz" pos="2160"/>
        <p:guide pos="2706"/>
        <p:guide pos="4974"/>
        <p:guide pos="1572"/>
        <p:guide pos="6108"/>
        <p:guide pos="7242"/>
        <p:guide pos="384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15" y="72"/>
      </p:cViewPr>
      <p:guideLst>
        <p:guide orient="horz" pos="2880"/>
        <p:guide pos="2160"/>
      </p:guideLst>
    </p:cSldViewPr>
  </p:notesViewPr>
  <p:gridSpacing cx="122880438" cy="1228804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66001-695A-4950-A656-A264F3C1A507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AB713-4B10-4E53-B957-5CD46B524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502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B713-4B10-4E53-B957-5CD46B524C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081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423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23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20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31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14248" y="0"/>
            <a:ext cx="4877753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371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46539" y="2006255"/>
            <a:ext cx="6098923" cy="284797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09839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18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83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329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636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8397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81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65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02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292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15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543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16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27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95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55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051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59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77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10135-A426-4A4D-9BD4-76780924731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D69E9-8881-4212-B8FA-6E6D606B9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6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3704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DBF6-9A1C-4029-819E-30279723D5D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C2CA-597D-44FB-94E7-42E9EC1D7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42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000" y="3669000"/>
            <a:ext cx="10800000" cy="1004421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1E1E1E"/>
                </a:solidFill>
                <a:latin typeface="PT Sans" panose="020B0503020203020204" pitchFamily="34" charset="-52"/>
                <a:ea typeface="Roboto" panose="02000000000000000000" pitchFamily="2" charset="0"/>
              </a:rPr>
              <a:t>Изменения в области охраны труда 2021 - с чего начать?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96" y="309000"/>
            <a:ext cx="4130104" cy="24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790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Технологическое оборудование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размещении, монтаже, техническом обслуживании и ремонте технологического оборудования, утверждённые приказом Минтруда России от 27.11.2020 № 833н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23.06.2016 № 310н «Об утверждении Правил по охране труда при размещении, монтаже, техническом обслуживании и ремонте технологического оборудования»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Водные биоресурсы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Правила по охране труда при добыче (вылове), переработке водных биоресурсов и производстве отдельных видов продукции из водных биоресурсов, утверждённые приказом Минтруда России от 04.12.2020 № 858н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02.11.2016 № 604н «Об утверждении Правил по охране труда при добыче (вылове), переработке водных биоресурсов и производстве отдельных видов продукции из водных биоресурсов»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dirty="0" smtClean="0"/>
              <a:t>Электросварочные и газосварочные работы</a:t>
            </a: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выполнении электросварочных и газосварочных работ, утверждённые приказом Минтруда России от 11.12.2020 № 884н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23.12.2014 № 1101н «Об утверждении Правил по охране труда при выполнении электросварочных и газосварочных работ»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Эксплуатация электроустановок</a:t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эксплуатации электроустановок, утверждённые приказом Минтруда России от 15.12.2020 № 903н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24.07.2013 № 328н «Об утверждении Правил по охране труда при эксплуатации электроустановок» со всеми изменившими его документами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89000"/>
            <a:ext cx="12192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dirty="0" smtClean="0"/>
              <a:t>Производство строительных материалов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производстве строительных материалов, утверждённые приказом Минтруда России от 15.12.2020 № 901н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89000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Медицинские организации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в медицинских организациях, утверждённые приказом Минтруда России от 18.12.2020 № 928н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89000"/>
            <a:ext cx="121920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Водолазные работы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проведении водолазных работ, утверждённые приказом Минтруда России от 17.12.2020 № 922н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89000"/>
            <a:ext cx="121920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Обработка металлов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обработке металлов, утверждённые приказом Минтруда России от 11.12.2020 № 887н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марта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5349000"/>
            <a:ext cx="12192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Окрасочные </a:t>
            </a:r>
            <a:r>
              <a:rPr lang="ru-RU" sz="5200" dirty="0" smtClean="0"/>
              <a:t>работы</a:t>
            </a: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выполнении окрасочных работ, утверждённые приказом Минтруда России от 02.12.2020 № 849н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07.03.2018 № 127н «Об утверждении Правил по охране труда при выполнении окрасочных работ»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Производство отдельных видов пищевой продукции</a:t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производстве отдельных видов пищевой продукции, утверждённые приказом Минтруда России от 07.12.2020 № 866н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17.08.2015 № 550н «Об утверждении Правил по охране труда при производстве отдельных видов пищевой продукции» со всеми изменившими его документами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371427" y="438539"/>
            <a:ext cx="11457083" cy="59999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13" name="Group 12"/>
          <p:cNvGrpSpPr/>
          <p:nvPr/>
        </p:nvGrpSpPr>
        <p:grpSpPr>
          <a:xfrm>
            <a:off x="816000" y="1205624"/>
            <a:ext cx="10440000" cy="4143375"/>
            <a:chOff x="3049588" y="2198907"/>
            <a:chExt cx="17551730" cy="8287831"/>
          </a:xfrm>
        </p:grpSpPr>
        <p:sp>
          <p:nvSpPr>
            <p:cNvPr id="4" name="TextBox 3"/>
            <p:cNvSpPr txBox="1"/>
            <p:nvPr/>
          </p:nvSpPr>
          <p:spPr>
            <a:xfrm>
              <a:off x="3251332" y="2565707"/>
              <a:ext cx="17349986" cy="781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4800" dirty="0" smtClean="0"/>
                <a:t>В рамках </a:t>
              </a:r>
              <a:r>
                <a:rPr lang="ru-RU" sz="6000" dirty="0" smtClean="0"/>
                <a:t>«</a:t>
              </a:r>
              <a:r>
                <a:rPr lang="ru-RU" sz="6000" b="1" dirty="0" smtClean="0"/>
                <a:t>регулярной гильотины»</a:t>
              </a:r>
              <a:r>
                <a:rPr lang="ru-RU" sz="4800" b="1" dirty="0" smtClean="0"/>
                <a:t> </a:t>
              </a:r>
              <a:r>
                <a:rPr lang="ru-RU" sz="4800" dirty="0" smtClean="0"/>
                <a:t>с 1 января 2021 года утратили силу  более 500 нормативных актов</a:t>
              </a:r>
            </a:p>
            <a:p>
              <a:pPr algn="just"/>
              <a:endParaRPr lang="ru-RU" sz="3200" b="1" dirty="0">
                <a:solidFill>
                  <a:srgbClr val="9D0000"/>
                </a:solidFill>
                <a:latin typeface="Ubuntu" pitchFamily="34" charset="0"/>
                <a:ea typeface="Muli SemiBold" charset="0"/>
                <a:cs typeface="Muli SemiBold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3201989" y="2198907"/>
              <a:ext cx="17399329" cy="24579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49588" y="10331726"/>
              <a:ext cx="17551730" cy="155012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300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69000"/>
            <a:ext cx="1219200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Подразделения пожарной охраны</a:t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в подразделениях пожарной охраны, утверждённые приказом Минтруда России от 11.12.2020 № 881н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23.12.2014 № 1100н «Об утверждении Правил по охране труда в подразделениях федеральной противопожарной службы Государственной противопожарной службы»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Дорожные строительные и ремонтно-строительные работы</a:t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производстве дорожных строительных и ремонтно-строительных работ, утверждённые приказом Минтруда России от 11.12.2020 № 882н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02.02.2017 № 129н «Об утверждении Правил по охране труда при производстве дорожных строительных и ремонтно-строительных работ»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Строительство, реконструкция и ремонт</a:t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269000"/>
            <a:ext cx="3960000" cy="18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строительстве, реконструкции и ремонте, утверждённые приказом Минтруда России от 11.12.2020 № 883н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01.06.2015 № 336н «Об утверждении Правил по охране труда в строительстве» со всеми изменившими его документами</a:t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Отдельные виды химических веществ и материалов</a:t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r>
              <a:rPr lang="ru-RU" sz="1700" dirty="0" smtClean="0">
                <a:solidFill>
                  <a:srgbClr val="000000"/>
                </a:solidFill>
              </a:rPr>
              <a:t>Правила по охране труда при использовании отдельных видов химических веществ и материалов, при химической чистке, стирке, обеззараживании и дезактивации, утверждённые приказом Минтруда России от 27.11.2020 № 834н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19.04.2017 № 371н «Об утверждении Правил по охране труда при использовании отдельных видов химических веществ и материалов»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Сельское хозяйство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в сельском хозяйстве, утверждённые приказом Минтруда России от 27.10.2020 № 746н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25.02.2016 № 76н «Об утверждении Правил по охране труда в сельском хозяйстве» со всеми изменившими его документами</a:t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Охрана (защита) объектов и (или) имущества (ЧОО/ЧОП)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осуществлении охраны (защиты) объектов и (или) имущества, утверждённые приказом Минтруда России от 19.11.2020 № 815н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28.07.2017 № 601н «Об утверждении Правил по охране труда при осуществлении охраны (защиты) объектов и (или) имущества»</a:t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Объекты теплоснабжения и </a:t>
            </a:r>
            <a:r>
              <a:rPr lang="ru-RU" sz="5400" dirty="0" err="1" smtClean="0"/>
              <a:t>теплопотребляющих</a:t>
            </a:r>
            <a:r>
              <a:rPr lang="ru-RU" sz="5400" dirty="0" smtClean="0"/>
              <a:t> установок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r>
              <a:rPr lang="ru-RU" sz="1700" dirty="0" smtClean="0">
                <a:solidFill>
                  <a:srgbClr val="000000"/>
                </a:solidFill>
              </a:rPr>
              <a:t>Правила по охране труда при эксплуатации объектов теплоснабжения и </a:t>
            </a:r>
            <a:r>
              <a:rPr lang="ru-RU" sz="1700" dirty="0" err="1" smtClean="0">
                <a:solidFill>
                  <a:srgbClr val="000000"/>
                </a:solidFill>
              </a:rPr>
              <a:t>теплопотребляющих</a:t>
            </a:r>
            <a:r>
              <a:rPr lang="ru-RU" sz="1700" dirty="0" smtClean="0">
                <a:solidFill>
                  <a:srgbClr val="000000"/>
                </a:solidFill>
              </a:rPr>
              <a:t> установок, утверждённые приказом Минтруда России от 17.12.2020 № 924н</a:t>
            </a:r>
            <a:br>
              <a:rPr lang="ru-RU" sz="1700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17.08.2015 № 551н «Об утверждении Правил по охране труда при эксплуатации тепловых энергоустановок» со всеми изменившими его документами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Лесозаготовительные, деревообрабатывающие производства. Лесохозяйственные работы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sz="1700" dirty="0" smtClean="0">
                <a:solidFill>
                  <a:srgbClr val="000000"/>
                </a:solidFill>
              </a:rPr>
              <a:t>Правила по охране труда в лесозаготовительном, деревообрабатывающем производствах и при выполнении лесохозяйственных работ, утверждённые приказом Минтруда России от 23.09.2020 № 644н</a:t>
            </a:r>
            <a:br>
              <a:rPr lang="ru-RU" sz="1700" dirty="0" smtClean="0">
                <a:solidFill>
                  <a:srgbClr val="000000"/>
                </a:solidFill>
              </a:rPr>
            </a:br>
            <a:r>
              <a:rPr lang="ru-RU" sz="1700" dirty="0" smtClean="0">
                <a:solidFill>
                  <a:srgbClr val="000000"/>
                </a:solidFill>
              </a:rPr>
              <a:t/>
            </a:r>
            <a:br>
              <a:rPr lang="ru-RU" sz="1700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02.11.2015 № 835н «Об утверждении Правил по охране труда в лесозаготовительном, деревообрабатывающем производствах и при проведении лесохозяйственных работ» со всеми изменившими его документами</a:t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Городской электрический транспорт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на городском электрическом транспорте, утверждённые приказом Минтруда России от 09.12.2020 № 875н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14.11.2016 № 635н «Об утверждении Правил по охране труда на городском электрическом транспорте»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89000"/>
            <a:ext cx="121920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Целлюлозно-бумажная и лесохимическая промышленность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в целлюлозно-бумажной и лесохимической промышленности, утверждённые приказом Минтруда России от 04.12.2020 № 859н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87768" y="669000"/>
            <a:ext cx="544823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36000" y="2469000"/>
            <a:ext cx="5411404" cy="56637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6001" y="3189000"/>
            <a:ext cx="5520000" cy="218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000000"/>
                </a:solidFill>
              </a:rPr>
              <a:t>Работодатель обязан обеспечивать безопасность и условия труда, соответствующие государственным нормативным требованиям охраны труда</a:t>
            </a:r>
          </a:p>
          <a:p>
            <a:pPr>
              <a:lnSpc>
                <a:spcPct val="90000"/>
              </a:lnSpc>
            </a:pPr>
            <a:endParaRPr lang="id-ID" sz="700" spc="150" dirty="0">
              <a:latin typeface="PT Sans" pitchFamily="34" charset="-52"/>
              <a:ea typeface="Roboto Light" charset="0"/>
              <a:cs typeface="Roboto Light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82" b="3282"/>
          <a:stretch>
            <a:fillRect/>
          </a:stretch>
        </p:blipFill>
        <p:spPr bwMode="auto">
          <a:xfrm>
            <a:off x="7966175" y="963120"/>
            <a:ext cx="3504618" cy="4927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16000" y="1029000"/>
            <a:ext cx="43972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Часть 2 статьи 22 </a:t>
            </a:r>
          </a:p>
          <a:p>
            <a:r>
              <a:rPr lang="ru-RU" sz="3200" dirty="0" smtClean="0"/>
              <a:t>Трудового кодекса РФ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91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89000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Полиграфические работы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проведении полиграфических работ, утверждённые приказом Минтруда России от 27.11.2020 № 832н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89000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Объекты связи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выполнении работ на объектах связи, утверждённые приказом Минтруда России от 07.12.2020 № 867н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89000"/>
            <a:ext cx="121920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Работы в метрополитене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проведении работ в метрополитене, утверждённые приказом Минтруда России от 13.10.2020 № 721н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80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сентября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 сентября 2026 года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989000"/>
            <a:ext cx="1219200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Эксплуатация объектов инфраструктуры железнодорожного транспорта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эксплуатации объектов инфраструктуры железнодорожного транспорта, утверждённые приказом Минтруда России от 25.09.2020 № 652н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989000"/>
            <a:ext cx="1219200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Грузопассажирские перевозки на железнодорожном транспорте</a:t>
            </a:r>
            <a:br>
              <a:rPr lang="ru-RU" sz="48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эксплуатации объектов инфраструктуры железнодорожного транспорта, утверждённые приказом Минтруда России от 25.09.2020 № 652н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498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89000"/>
            <a:ext cx="121920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Строительство, реконструкция, ремонт и содержание мостов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000" y="162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строительстве, реконструкции, ремонте и содержании мостов, утверждённые приказом Минтруда России от 09.12.2020 № 872н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6000" y="174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256000" y="246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Автомобильный транспорт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на автомобильном транспорте, утверждённые приказом Минтруда России от 09.12.2020 № 871н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06.02.2018 № 59н «Об утверждении Правил по охране труда на автомобильном транспорте»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Производство цемента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производстве цемента, утверждённые приказом Минтруда России от 16.11.2020 № 781н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15.10.2015 № 722н «Об утверждении Правил по охране труда при производстве цемента»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Лёгкая промышленность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проведении работ в лёгкой промышленности, утверждённые приказом Минтруда России от 16.11.2020 № 780н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31.05.2017 г. № 466н «Об утверждении Правил по охране труда при проведении работ в лёгкой промышленности»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Металлопокрытия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при нанесении металлопокрытий, утверждённые приказом Минтруда России от 12.11.2020 № 776н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14.11.2016 № 634н «Об утверждении Правил по охране труда при нанесении металлопокрытий»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00" y="669000"/>
            <a:ext cx="11520000" cy="1440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9D0000"/>
                </a:solidFill>
                <a:latin typeface="+mn-lt"/>
              </a:rPr>
              <a:t>Шаг 1. </a:t>
            </a:r>
            <a:r>
              <a:rPr lang="ru-RU" dirty="0" smtClean="0"/>
              <a:t>Изучаем новые отраслевые нормативные акты</a:t>
            </a:r>
            <a:br>
              <a:rPr lang="ru-RU" dirty="0" smtClean="0"/>
            </a:br>
            <a:endParaRPr lang="ru-RU" dirty="0">
              <a:solidFill>
                <a:srgbClr val="9D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000" y="1869000"/>
            <a:ext cx="7200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2300" dirty="0" smtClean="0">
                <a:solidFill>
                  <a:srgbClr val="000000"/>
                </a:solidFill>
              </a:rPr>
              <a:t>Правила по охране труда;</a:t>
            </a:r>
          </a:p>
          <a:p>
            <a:pPr marL="742950" indent="-742950">
              <a:buAutoNum type="arabicPeriod"/>
            </a:pPr>
            <a:r>
              <a:rPr lang="ru-RU" sz="2300" dirty="0" smtClean="0">
                <a:solidFill>
                  <a:srgbClr val="000000"/>
                </a:solidFill>
              </a:rPr>
              <a:t>Санитарные правила с санитарно-эпидемиологическими требованиями к условиям труда;</a:t>
            </a:r>
          </a:p>
          <a:p>
            <a:pPr marL="742950" indent="-742950">
              <a:buAutoNum type="arabicPeriod"/>
            </a:pPr>
            <a:r>
              <a:rPr lang="ru-RU" sz="2300" dirty="0" smtClean="0">
                <a:solidFill>
                  <a:srgbClr val="000000"/>
                </a:solidFill>
              </a:rPr>
              <a:t>Перечень производств, работ и должностей с вредными и (или) опасными условиями труда, на которых ограничивается применение труда женщин;</a:t>
            </a:r>
          </a:p>
          <a:p>
            <a:pPr marL="742950" indent="-742950">
              <a:buAutoNum type="arabicPeriod"/>
            </a:pPr>
            <a:r>
              <a:rPr lang="ru-RU" sz="2300" dirty="0" smtClean="0">
                <a:solidFill>
                  <a:srgbClr val="000000"/>
                </a:solidFill>
              </a:rPr>
              <a:t>Медосмотры;</a:t>
            </a:r>
          </a:p>
          <a:p>
            <a:pPr marL="742950" indent="-742950">
              <a:buAutoNum type="arabicPeriod"/>
            </a:pPr>
            <a:r>
              <a:rPr lang="ru-RU" sz="2300" dirty="0" smtClean="0">
                <a:solidFill>
                  <a:srgbClr val="000000"/>
                </a:solidFill>
              </a:rPr>
              <a:t>Формы сертификата и декларации соответствия;</a:t>
            </a:r>
          </a:p>
          <a:p>
            <a:pPr marL="742950" indent="-742950">
              <a:buFontTx/>
              <a:buAutoNum type="arabicPeriod"/>
            </a:pPr>
            <a:r>
              <a:rPr lang="ru-RU" sz="2300" dirty="0" smtClean="0">
                <a:solidFill>
                  <a:srgbClr val="000000"/>
                </a:solidFill>
              </a:rPr>
              <a:t>Порядок проведения внеочередной проверки знаний при вступлении в силу новых ПОТ.</a:t>
            </a:r>
          </a:p>
          <a:p>
            <a:pPr marL="742950" indent="-742950">
              <a:buAutoNum type="arabicPeriod"/>
            </a:pPr>
            <a:endParaRPr lang="ru-RU" sz="2400" dirty="0" smtClean="0">
              <a:solidFill>
                <a:srgbClr val="000000"/>
              </a:solidFill>
            </a:endParaRPr>
          </a:p>
          <a:p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6000" y="1029000"/>
            <a:ext cx="342245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6000" y="4029000"/>
            <a:ext cx="354187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9920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Хранение, транспортирование и реализация нефтепродуктов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при хранении, транспортировании и реализации нефтепродуктов, утверждённые приказом Минтруда России от 16.12.2020 № 915н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16.11.2015 № 873н «Об утверждении Правил по охране труда при хранении, транспортировании и реализации нефтепродуктов»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Морские и речные порты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в морских и речных портах, утверждённые приказом Минтруда России от 15.06.2020 № 343н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21.01.2019 № 30н «Об утверждении Правил по охране труда в морских и речных портах»</a:t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Морские суда и суда внутреннего водного транспорта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на морских судах и судах внутреннего водного транспорта, утверждённые приказом Минтруда России от 11.12.2020 № 886н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05.06.2014 № 367н «Об утверждении Правил по охране труда на судах морского и речного флота»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76000" y="309000"/>
            <a:ext cx="456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Санитарные правила с санитарно-эпидемиологическими требованиями к условиям труда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Единые санитарно-эпидемиологические требования к условиям труда</a:t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sz="1700" dirty="0" smtClean="0">
                <a:solidFill>
                  <a:srgbClr val="000000"/>
                </a:solidFill>
              </a:rPr>
              <a:t>Постановление Главного государственного санитарного врача Российской Федерации от 02.12.2020 № 40 "Об утверждении санитарных правил СП 2.2.3670-20 "Санитарно-эпидемиологические требования к условиям труда" </a:t>
            </a:r>
            <a:br>
              <a:rPr lang="ru-RU" sz="1700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6000" y="1389000"/>
            <a:ext cx="5520000" cy="31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Признаётся утратившим силу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- Постановление Главного государственного санитарного врача Российской Федерации от 18.05.2009 N 30 "Об утверждении СП 2.2.9.2510-09" (зарегистрировано Минюстом России 09.06.2009, регистрационный N 14036);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- Постановление Главного государственного санитарного врача Российской Федерации от 20.02.2018 N 26 "О внесении изменений в санитарные правила СП 2.2.9.2510-09 "Гигиенические требования к условиям труда инвалидов", утвержденные постановлением Главного государственного санитарного врача Российской Федерации от 18.05.2009 N 30" (зарегистрировано Минюстом России 19.03.2018, регистрационный N 50394).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656000" y="162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6000" y="3549000"/>
            <a:ext cx="4680000" cy="132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 января 2027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96000" y="189000"/>
            <a:ext cx="456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Санитарные правила с санитарно-эпидемиологическими требованиями к условиям труда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Единые санитарно-эпидемиологические требования к условиям труда</a:t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6000" y="5490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Юридические лица и ИП согласно Правилам обязаны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000" y="1509000"/>
            <a:ext cx="4140000" cy="2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6000" y="2589000"/>
            <a:ext cx="228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осуществлять производственный контроль за условиями труда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6000" y="2589000"/>
            <a:ext cx="400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разрабатывать и проводить санитарно-противоэпидемические (профилактические) мероприятия, предусмотренные Правилами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96000" y="1629000"/>
            <a:ext cx="960000" cy="8400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36000" y="1629000"/>
            <a:ext cx="720000" cy="8400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6000" y="309000"/>
            <a:ext cx="45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Перечень работ, на которых нельзя работать женщинам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9D0000"/>
                </a:solidFill>
              </a:rPr>
              <a:t>Перечень производств, работ и должностей с вредными и (или) опасными условиями труда, на которых ограничивается применение труда женщин</a:t>
            </a:r>
          </a:p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96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r>
              <a:rPr lang="ru-RU" sz="1700" dirty="0" smtClean="0">
                <a:solidFill>
                  <a:srgbClr val="000000"/>
                </a:solidFill>
              </a:rPr>
              <a:t>Приказ Минтруда от 18.07.2019 №512н «</a:t>
            </a:r>
            <a:r>
              <a:rPr lang="ru-RU" sz="1600" dirty="0" smtClean="0">
                <a:solidFill>
                  <a:srgbClr val="000000"/>
                </a:solidFill>
              </a:rPr>
              <a:t>Об утверждении перечня производств, работ и должностей с вредными и (или) опасными условиями труда, на которых ограничивается применение труда женщин»</a:t>
            </a:r>
          </a:p>
          <a:p>
            <a:pPr algn="ctr"/>
            <a:r>
              <a:rPr lang="ru-RU" sz="1700" dirty="0" smtClean="0">
                <a:solidFill>
                  <a:srgbClr val="000000"/>
                </a:solidFill>
              </a:rPr>
              <a:t/>
            </a:r>
            <a:br>
              <a:rPr lang="ru-RU" sz="1700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6000" y="1389000"/>
            <a:ext cx="5040000" cy="16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Постановление Правительства РФ от 25 февраля 2000 г. N 162 "Об утверждении перечня тяжелых работ и работ с вредными или опасными условиями труда, при выполнении которых запрещается применение труда женщин"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6000" y="3429000"/>
            <a:ext cx="4680000" cy="10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0" name="Не равно 9"/>
          <p:cNvSpPr/>
          <p:nvPr/>
        </p:nvSpPr>
        <p:spPr>
          <a:xfrm>
            <a:off x="5016000" y="174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6000" y="309000"/>
            <a:ext cx="45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Перечень работ, на которых нельзя работать женщинам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9D0000"/>
                </a:solidFill>
              </a:rPr>
              <a:t>Перечень производств, работ и должностей с вредными и (или) опасными условиями труда, на которых ограничивается применение труда женщин</a:t>
            </a:r>
          </a:p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6000" y="6690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00"/>
                </a:solidFill>
              </a:rPr>
              <a:t>По итогам проведенной актуализации перечень сокращен более чем в </a:t>
            </a:r>
            <a:r>
              <a:rPr lang="ru-RU" b="1" i="1" dirty="0" smtClean="0"/>
              <a:t>ЧЕТЫРЕ</a:t>
            </a:r>
            <a:r>
              <a:rPr lang="ru-RU" b="1" i="1" dirty="0" smtClean="0">
                <a:solidFill>
                  <a:srgbClr val="000000"/>
                </a:solidFill>
              </a:rPr>
              <a:t> раза. Критериями при пересмотре и актуализации перечня явились факторы, опасные для репродуктивного здоровья женщин, влияющие на здоровье будущего поколения и имеющие отдаленные последствия.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000" y="1149000"/>
            <a:ext cx="483361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6000" y="34290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Ранее в списке было </a:t>
            </a:r>
            <a:r>
              <a:rPr lang="ru-RU" sz="2400" b="1" dirty="0" smtClean="0">
                <a:solidFill>
                  <a:srgbClr val="9D0000"/>
                </a:solidFill>
              </a:rPr>
              <a:t>456</a:t>
            </a:r>
            <a:r>
              <a:rPr lang="ru-RU" sz="2000" b="1" dirty="0" smtClean="0">
                <a:solidFill>
                  <a:srgbClr val="000000"/>
                </a:solidFill>
              </a:rPr>
              <a:t> профессий, то сейчас их количество сократилось до </a:t>
            </a:r>
            <a:r>
              <a:rPr lang="ru-RU" sz="2400" b="1" dirty="0" smtClean="0">
                <a:solidFill>
                  <a:srgbClr val="9D0000"/>
                </a:solidFill>
              </a:rPr>
              <a:t>100</a:t>
            </a:r>
            <a:endParaRPr lang="ru-RU" sz="2400" b="1" dirty="0">
              <a:solidFill>
                <a:srgbClr val="9D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6000" y="309000"/>
            <a:ext cx="45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Перечень работ, на которых нельзя работать женщинам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9D0000"/>
                </a:solidFill>
              </a:rPr>
              <a:t>Перечень производств, работ и должностей с вредными и (или) опасными условиями труда, на которых ограничивается применение труда женщин</a:t>
            </a:r>
          </a:p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00" y="1029000"/>
            <a:ext cx="3240000" cy="333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16000" y="174900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</a:rPr>
              <a:t>При создании безопасных условий труда работодатель вправе применять труд женщин без ограничений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6000" y="309000"/>
            <a:ext cx="45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Медосмотры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Приказ об обязательной проверке на употребление наркотиков и алкоголя при получении или замене водительских прав</a:t>
            </a:r>
            <a:endParaRPr lang="ru-RU" sz="3600" dirty="0" smtClean="0">
              <a:solidFill>
                <a:srgbClr val="9D0000"/>
              </a:solidFill>
            </a:endParaRPr>
          </a:p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6000" y="1389000"/>
            <a:ext cx="3960000" cy="22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Приказ Минздрава от 20 ноября 2019 года N 942н О внесении изменения в приказ Министерства здравоохранения РФ от 15.06.2015 №344н «О проведении обязательного медицинского освидетельствования водителей транспортных средств (кандидатов в водители транспортных средств)</a:t>
            </a:r>
            <a:endParaRPr lang="ru-RU" sz="1600" dirty="0" smtClean="0"/>
          </a:p>
          <a:p>
            <a:pPr algn="ctr"/>
            <a:r>
              <a:rPr lang="ru-RU" sz="1700" dirty="0" smtClean="0">
                <a:solidFill>
                  <a:srgbClr val="000000"/>
                </a:solidFill>
              </a:rPr>
              <a:t/>
            </a:r>
            <a:br>
              <a:rPr lang="ru-RU" sz="1700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96000" y="1869000"/>
            <a:ext cx="4680000" cy="10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136000" y="222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6000" y="309000"/>
            <a:ext cx="45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Медосмотры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Дополнительные обследования на втором этапе диспансеризации </a:t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6000" y="1389000"/>
            <a:ext cx="3960000" cy="25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Приказ Минздрава от 02.12.2020 года N 1278н О внесении изменений в Порядок проведения профилактического медицинского осмотра и диспансеризации определенных групп взрослого населения, утвержденный приказом Министерства здравоохранения Российской Федерации от 13 марта 2019 г. N 124н</a:t>
            </a:r>
          </a:p>
          <a:p>
            <a:pPr algn="ctr"/>
            <a:r>
              <a:rPr lang="ru-RU" sz="1700" dirty="0" smtClean="0">
                <a:solidFill>
                  <a:srgbClr val="000000"/>
                </a:solidFill>
              </a:rPr>
              <a:t/>
            </a:r>
            <a:br>
              <a:rPr lang="ru-RU" sz="1700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96000" y="1869000"/>
            <a:ext cx="4680000" cy="10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136000" y="222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76000" y="378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На втором этапе диспансеризации начнут проводить больше обследований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Работы на высоте</a:t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работе на высоте, утверждённые приказом Минтруда России от 16.11.2020 № 782н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28.03.2014 № 155н «Об утверждении Правил по охране труда при работе на высоте» со всеми изменившими его документами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6000" y="309000"/>
            <a:ext cx="45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Медосмотры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Порядок выдачи медицинских справок и заключений </a:t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6000" y="1389000"/>
            <a:ext cx="3960000" cy="20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Приказ Минздрава от 14.09.2020 года N 972н «Об утверждении Порядка выдачи медицинскими организациями справок и медицинских заключений»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 smtClean="0">
              <a:solidFill>
                <a:srgbClr val="000000"/>
              </a:solidFill>
            </a:endParaRPr>
          </a:p>
          <a:p>
            <a:pPr algn="ctr"/>
            <a:r>
              <a:rPr lang="ru-RU" sz="1700" dirty="0" smtClean="0">
                <a:solidFill>
                  <a:srgbClr val="000000"/>
                </a:solidFill>
              </a:rPr>
              <a:t/>
            </a:r>
            <a:br>
              <a:rPr lang="ru-RU" sz="1700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96000" y="1869000"/>
            <a:ext cx="4680000" cy="10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136000" y="2229000"/>
            <a:ext cx="9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76000" y="378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00"/>
                </a:solidFill>
              </a:rPr>
              <a:t>Медорганизации</a:t>
            </a:r>
            <a:r>
              <a:rPr lang="ru-RU" b="1" dirty="0" smtClean="0">
                <a:solidFill>
                  <a:srgbClr val="000000"/>
                </a:solidFill>
              </a:rPr>
              <a:t> начнут выдавать электронные </a:t>
            </a:r>
            <a:r>
              <a:rPr lang="ru-RU" b="1" dirty="0" err="1" smtClean="0">
                <a:solidFill>
                  <a:srgbClr val="000000"/>
                </a:solidFill>
              </a:rPr>
              <a:t>медзаключения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56000" y="309000"/>
            <a:ext cx="45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Формы сертификата и декларации соответствия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Новые формы сертификата и декларации </a:t>
            </a:r>
          </a:p>
          <a:p>
            <a:pPr algn="ctr"/>
            <a:r>
              <a:rPr lang="ru-RU" sz="3600" dirty="0" smtClean="0"/>
              <a:t>соответствия на СИЗ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6000" y="1149000"/>
            <a:ext cx="3960000" cy="16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Приказ </a:t>
            </a:r>
            <a:r>
              <a:rPr lang="ru-RU" dirty="0" err="1" smtClean="0">
                <a:solidFill>
                  <a:srgbClr val="000000"/>
                </a:solidFill>
              </a:rPr>
              <a:t>Минпромторга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от 28 октября 2020 года N 3725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«Об утверждении формы сертификата соответствия»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6000" y="2229000"/>
            <a:ext cx="4680000" cy="10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6000" y="3069000"/>
            <a:ext cx="3960000" cy="16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sz="1700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Приказ </a:t>
            </a:r>
            <a:r>
              <a:rPr lang="ru-RU" dirty="0" err="1" smtClean="0">
                <a:solidFill>
                  <a:srgbClr val="000000"/>
                </a:solidFill>
              </a:rPr>
              <a:t>Минпромторга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от 28 октября 2020 года N 3726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«Об утверждении формы декларации о соответствии»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6000" y="3789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Все СИЗ, которые будут выпущены после 1 января 2021 года, должны иметь декларации и сертификаты нового образца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0" y="1029000"/>
            <a:ext cx="420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000" y="2109000"/>
            <a:ext cx="8280000" cy="1800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Работодатель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 информировать 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работников об условиях труда на рабочих местах, уровнях профессиональных рисков, а также о предоставляемых гарантиях, полагающихся компенсациях в форме:    </a:t>
            </a:r>
            <a:b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>
                <a:solidFill>
                  <a:srgbClr val="000000"/>
                </a:solidFill>
              </a:rPr>
              <a:t/>
            </a:r>
            <a:br>
              <a:rPr lang="ru-RU" sz="1800" dirty="0" smtClean="0">
                <a:solidFill>
                  <a:srgbClr val="000000"/>
                </a:solidFill>
              </a:rPr>
            </a:b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6000" y="3549000"/>
            <a:ext cx="804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Включения соответствующих положений в трудовой договор работника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Ознакомления работника с результатами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спецоценки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условий труда на его рабочем месте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Размещения сводных данных о результатах проведения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спецоценки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условий труда на рабочих местах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Проведения совещаний, круглых столов, семинаров, конференций, встреч заинтересованных сторон, переговоров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Изготовления и распространения информационных бюллетеней, плакатов, иной печатной продукции, видео- и аудиоматериалов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Использования информационных ресурсов в информационно-телекоммуникационной сети "Интернет«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Размещения соответствующей информации в общедоступных местах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000" y="309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Письмо Минтруда России от 14.01.2021 № 15-2/10/В-167 — внеочередная проверка знаний по охране труда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05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36000" y="189000"/>
            <a:ext cx="48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Письмо Минтруда России от 14.01.2021 № 15-2/10/В-167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0"/>
            <a:ext cx="12192001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9D0000"/>
                </a:solidFill>
              </a:rPr>
              <a:t>Внеочередная проверка знаний по охране труда</a:t>
            </a:r>
          </a:p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00" y="1029000"/>
            <a:ext cx="3616667" cy="3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176000" y="789000"/>
            <a:ext cx="7800000" cy="180000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sz="47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Работодателем </a:t>
            </a:r>
            <a:r>
              <a:rPr lang="ru-RU" sz="4700" dirty="0" smtClean="0">
                <a:solidFill>
                  <a:srgbClr val="C00000"/>
                </a:solidFill>
              </a:rPr>
              <a:t>должна быть </a:t>
            </a:r>
            <a:r>
              <a:rPr lang="ru-RU" sz="4700" dirty="0" smtClean="0">
                <a:solidFill>
                  <a:srgbClr val="000000"/>
                </a:solidFill>
              </a:rPr>
              <a:t>организована внеочередная проверка знаний по охране труда работников в объёме тех новых правил по охране труда, которые регулируют трудовую деятельность работников </a:t>
            </a:r>
            <a:r>
              <a:rPr kumimoji="0" lang="ru-RU" sz="47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в форме: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kumimoji="0" lang="ru-RU" sz="47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   </a:t>
            </a:r>
            <a:br>
              <a:rPr kumimoji="0" lang="ru-RU" sz="47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6000" y="2109000"/>
            <a:ext cx="768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</a:rPr>
              <a:t>внеочередной проверки знания новых правил по охране труда в своей комиссии, созданной в соответствии с Порядком № 1/29;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</a:rPr>
              <a:t>члены комиссии работодателя в связи с выходом новых правил по охране труда должны пройти обучение в организациях, осуществляющих функции по проведению обучения работодателей и работников вопросам охраны труда.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6000" y="4149000"/>
            <a:ext cx="892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</a:rPr>
              <a:t>Имеющиеся удостоверения о прохождении работниками обучения по охране труда, обучения безопасным методам и приёмам выполнения работ (в том числе обучение работам на высоте, работам в ограниченных и замкнутых пространствах и другие), выданные до вступления в силу новых правил по охране труда, признаются действительными до окончания их срока действия </a:t>
            </a:r>
            <a:r>
              <a:rPr lang="ru-RU" sz="1200" dirty="0" smtClean="0">
                <a:solidFill>
                  <a:srgbClr val="9D0000"/>
                </a:solidFill>
              </a:rPr>
              <a:t>при наличии отметки о внеочередной проверке знаний</a:t>
            </a:r>
            <a:r>
              <a:rPr lang="ru-RU" sz="1200" dirty="0" smtClean="0">
                <a:solidFill>
                  <a:srgbClr val="0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00" y="1029000"/>
            <a:ext cx="11520000" cy="1080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9D0000"/>
                </a:solidFill>
                <a:latin typeface="+mn-lt"/>
              </a:rPr>
              <a:t>Шаг </a:t>
            </a:r>
            <a:r>
              <a:rPr lang="ru-RU" dirty="0" smtClean="0">
                <a:solidFill>
                  <a:srgbClr val="9D0000"/>
                </a:solidFill>
                <a:latin typeface="+mn-lt"/>
              </a:rPr>
              <a:t>2. </a:t>
            </a:r>
            <a:r>
              <a:rPr lang="ru-RU" dirty="0" smtClean="0"/>
              <a:t>Актуализируем и вводим в действие новые локальные акты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9D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000" y="1509000"/>
            <a:ext cx="720000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План мероприятий по актуализации в СУОТ нормативных актов, принятых в рамках реализации регуляторной гильотины</a:t>
            </a:r>
            <a:br>
              <a:rPr lang="ru-RU" sz="2400" dirty="0" smtClean="0">
                <a:solidFill>
                  <a:srgbClr val="000000"/>
                </a:solidFill>
              </a:rPr>
            </a:br>
            <a:endParaRPr lang="ru-RU" sz="2300" dirty="0" smtClean="0">
              <a:solidFill>
                <a:srgbClr val="000000"/>
              </a:solidFill>
            </a:endParaRPr>
          </a:p>
          <a:p>
            <a:pPr marL="742950" indent="-742950"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Инструкции по охране труда</a:t>
            </a:r>
          </a:p>
          <a:p>
            <a:pPr marL="742950" indent="-742950">
              <a:buAutoNum type="arabicPeriod"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742950" indent="-742950"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Программы проведения инструктажа и обучения</a:t>
            </a:r>
          </a:p>
          <a:p>
            <a:pPr marL="742950" indent="-742950">
              <a:buAutoNum type="arabicPeriod"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742950" indent="-742950"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Экзаменационные билеты по проверке знаний требований охраны труда</a:t>
            </a:r>
          </a:p>
          <a:p>
            <a:pPr marL="742950" indent="-742950">
              <a:buAutoNum type="arabicPeriod"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742950" indent="-742950"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Карты оценки рисков</a:t>
            </a:r>
          </a:p>
          <a:p>
            <a:r>
              <a:rPr lang="ru-RU" sz="4400" dirty="0" smtClean="0"/>
              <a:t> </a:t>
            </a:r>
            <a:endParaRPr lang="ru-RU" sz="4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296000" y="1869000"/>
            <a:ext cx="840000" cy="48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96000" y="2589000"/>
            <a:ext cx="840000" cy="36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496000" y="1509001"/>
            <a:ext cx="33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Назначаем ответственных за выполнение, указываем сроки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96000" y="2709000"/>
            <a:ext cx="285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Утверждаем план приказом руководителя или его визой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920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00" y="1749000"/>
            <a:ext cx="11520000" cy="360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9D0000"/>
                </a:solidFill>
                <a:latin typeface="+mn-lt"/>
              </a:rPr>
              <a:t>Шаг </a:t>
            </a:r>
            <a:r>
              <a:rPr lang="ru-RU" dirty="0" smtClean="0">
                <a:solidFill>
                  <a:srgbClr val="9D0000"/>
                </a:solidFill>
                <a:latin typeface="+mn-lt"/>
              </a:rPr>
              <a:t>3. </a:t>
            </a:r>
            <a:r>
              <a:rPr lang="ru-RU" dirty="0" smtClean="0">
                <a:latin typeface="+mn-lt"/>
              </a:rPr>
              <a:t>Проводим обучение и внеплановую проверку знаний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9D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000" y="1749000"/>
            <a:ext cx="7200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Знакомим работников с инструкциями по охране труда под подпись в листе ознакомления к каждой инструкции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 smtClean="0">
              <a:solidFill>
                <a:srgbClr val="000000"/>
              </a:solidFill>
            </a:endParaRP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Руководители, специалисты по ОТ, в том числе члены комиссий, а также инженеры проходят обучение в образовательной организации и тем самым получают новые удостоверения с актуальной датой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 smtClean="0">
              <a:solidFill>
                <a:srgbClr val="000000"/>
              </a:solidFill>
            </a:endParaRP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Проводим внеплановый инструктаж после издания приказа руководителя</a:t>
            </a:r>
          </a:p>
          <a:p>
            <a:pPr marL="742950" indent="-742950">
              <a:buAutoNum type="arabicPeriod"/>
            </a:pPr>
            <a:endParaRPr lang="ru-RU" dirty="0" smtClean="0">
              <a:solidFill>
                <a:srgbClr val="000000"/>
              </a:solidFill>
            </a:endParaRP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Организовываем внеочередную проверку знаний новых НПА в своей комиссии по Порядку 1/29 с обязательным оформлением протоколов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6000" y="2229000"/>
            <a:ext cx="2628270" cy="4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76000" y="1149000"/>
            <a:ext cx="36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Письмо Минтруда России от 14.01.2021 № 15-2/10/В-167</a:t>
            </a:r>
            <a:endParaRPr lang="en-US" sz="2000" b="1" dirty="0" smtClean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9205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000" y="1869000"/>
            <a:ext cx="4800000" cy="4427962"/>
          </a:xfrm>
        </p:spPr>
        <p:txBody>
          <a:bodyPr>
            <a:normAutofit/>
          </a:bodyPr>
          <a:lstStyle/>
          <a:p>
            <a:pPr marL="0" indent="447675" algn="ctr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>В 2021 году Правительство планирует разработать ряд законопроектов по охране труда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056000" y="1389000"/>
            <a:ext cx="4531292" cy="4560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0" algn="just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0000"/>
                </a:solidFill>
              </a:rPr>
              <a:t>новая редакция раздела X Трудового Кодекса РФ</a:t>
            </a:r>
          </a:p>
          <a:p>
            <a:pPr marL="447675" indent="0" algn="just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0000"/>
                </a:solidFill>
              </a:rPr>
              <a:t>единые типовые нормы выдачи СИЗ с </a:t>
            </a:r>
            <a:r>
              <a:rPr lang="ru-RU" sz="2900" b="1" dirty="0" err="1" smtClean="0">
                <a:solidFill>
                  <a:srgbClr val="000000"/>
                </a:solidFill>
              </a:rPr>
              <a:t>риск-ориентированным</a:t>
            </a:r>
            <a:r>
              <a:rPr lang="ru-RU" sz="2900" b="1" dirty="0" smtClean="0">
                <a:solidFill>
                  <a:srgbClr val="000000"/>
                </a:solidFill>
              </a:rPr>
              <a:t> подходом</a:t>
            </a:r>
          </a:p>
          <a:p>
            <a:pPr marL="447675" indent="0" algn="just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0000"/>
                </a:solidFill>
              </a:rPr>
              <a:t>положение о системе управления охраной труда в организациях</a:t>
            </a:r>
          </a:p>
          <a:p>
            <a:pPr marL="447675" indent="0" algn="just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0000"/>
                </a:solidFill>
              </a:rPr>
              <a:t>требования к квалификации специалистов по ОТ</a:t>
            </a:r>
          </a:p>
          <a:p>
            <a:pPr marL="447675" indent="0" algn="just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0000"/>
                </a:solidFill>
              </a:rPr>
              <a:t>переход на электронный кадровый документооборот</a:t>
            </a:r>
          </a:p>
          <a:p>
            <a:pPr marL="447675" indent="0" algn="just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900" b="1" dirty="0" err="1" smtClean="0">
                <a:solidFill>
                  <a:srgbClr val="000000"/>
                </a:solidFill>
              </a:rPr>
              <a:t>пилотный</a:t>
            </a:r>
            <a:r>
              <a:rPr lang="ru-RU" sz="2900" b="1" dirty="0" smtClean="0">
                <a:solidFill>
                  <a:srgbClr val="000000"/>
                </a:solidFill>
              </a:rPr>
              <a:t> проект по оценке рисков</a:t>
            </a:r>
          </a:p>
          <a:p>
            <a:pPr marL="447675" indent="0">
              <a:lnSpc>
                <a:spcPct val="120000"/>
              </a:lnSpc>
              <a:spcAft>
                <a:spcPts val="1000"/>
              </a:spcAft>
              <a:buNone/>
            </a:pPr>
            <a:endParaRPr lang="ru-RU" dirty="0" smtClean="0"/>
          </a:p>
          <a:p>
            <a:pPr marL="447675" indent="0">
              <a:lnSpc>
                <a:spcPct val="120000"/>
              </a:lnSpc>
              <a:spcAft>
                <a:spcPts val="1000"/>
              </a:spcAft>
              <a:buNone/>
            </a:pPr>
            <a:endParaRPr lang="ru-RU" dirty="0" smtClean="0"/>
          </a:p>
          <a:p>
            <a:pPr marL="447675" indent="0">
              <a:lnSpc>
                <a:spcPct val="120000"/>
              </a:lnSpc>
              <a:spcAft>
                <a:spcPts val="1000"/>
              </a:spcAft>
              <a:buNone/>
            </a:pP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5616000" y="3069000"/>
            <a:ext cx="1200001" cy="1433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9D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452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6000" y="1029000"/>
            <a:ext cx="10548071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4800" dirty="0">
                <a:ea typeface="Roboto" panose="02000000000000000000" pitchFamily="2" charset="0"/>
              </a:rPr>
              <a:t>Давайте решать </a:t>
            </a:r>
          </a:p>
          <a:p>
            <a:pPr lvl="0" algn="ctr">
              <a:spcBef>
                <a:spcPts val="1000"/>
              </a:spcBef>
            </a:pPr>
            <a:r>
              <a:rPr lang="ru-RU" sz="4800" dirty="0">
                <a:ea typeface="Roboto" panose="02000000000000000000" pitchFamily="2" charset="0"/>
              </a:rPr>
              <a:t>сложные задачи вместе!</a:t>
            </a:r>
          </a:p>
          <a:p>
            <a:pPr lvl="0" algn="ctr">
              <a:spcBef>
                <a:spcPts val="1000"/>
              </a:spcBef>
            </a:pPr>
            <a:endParaRPr lang="ru-RU" sz="4800" dirty="0" smtClean="0">
              <a:solidFill>
                <a:srgbClr val="000000"/>
              </a:solidFill>
              <a:ea typeface="Roboto" panose="02000000000000000000" pitchFamily="2" charset="0"/>
            </a:endParaRPr>
          </a:p>
          <a:p>
            <a:pPr lvl="0" algn="ctr">
              <a:spcBef>
                <a:spcPts val="1000"/>
              </a:spcBef>
            </a:pPr>
            <a:r>
              <a:rPr lang="ru-RU" sz="4800" dirty="0" smtClean="0">
                <a:solidFill>
                  <a:srgbClr val="000000"/>
                </a:solidFill>
                <a:ea typeface="Roboto" panose="02000000000000000000" pitchFamily="2" charset="0"/>
              </a:rPr>
              <a:t>8 800 700 8901</a:t>
            </a:r>
          </a:p>
          <a:p>
            <a:pPr lvl="0" algn="ctr">
              <a:spcBef>
                <a:spcPts val="1000"/>
              </a:spcBef>
            </a:pPr>
            <a:r>
              <a:rPr lang="ru-RU" sz="4800" smtClean="0">
                <a:solidFill>
                  <a:srgbClr val="000000"/>
                </a:solidFill>
              </a:rPr>
              <a:t>+7 (3852) 22 68 60</a:t>
            </a:r>
            <a:endParaRPr lang="ru-RU" sz="4800" dirty="0" smtClean="0">
              <a:solidFill>
                <a:srgbClr val="000000"/>
              </a:solidFill>
            </a:endParaRPr>
          </a:p>
          <a:p>
            <a:pPr lvl="0" algn="ctr">
              <a:spcBef>
                <a:spcPts val="1000"/>
              </a:spcBef>
            </a:pPr>
            <a:r>
              <a:rPr lang="en-US" sz="4800" dirty="0" smtClean="0">
                <a:solidFill>
                  <a:srgbClr val="000000"/>
                </a:solidFill>
              </a:rPr>
              <a:t>www.no-danger.ru</a:t>
            </a:r>
            <a:endParaRPr lang="ru-RU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44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Погрузочно-разгрузочные работы и размещение грузов</a:t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погрузочно-разгрузочных работах и размещении грузов, утверждённых приказом Минтруда России от 28.10.2020 № 753н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17.09.2014 № 642н «Об утверждении Правил по охране труда при погрузочно-разгрузочных работах и размещении грузов»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Работа с инструментом и приспособлениями</a:t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работе с инструментом и приспособлениями, утверждённые приказом Минтруда России от 27.11.2020 № 835н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17.08.2015 № 552н «Об утверждении Правил по охране труда при работе с инструментом и приспособлениями» со всеми изменившими его документами</a:t>
            </a:r>
            <a:br>
              <a:rPr lang="ru-RU" sz="1600" dirty="0" smtClean="0">
                <a:solidFill>
                  <a:srgbClr val="000000"/>
                </a:solidFill>
              </a:rPr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Промышленный транспорт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при эксплуатации промышленного транспорта, утверждённые приказом Минтруда России от 18.11.2020 № 814н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27.08.2018 № 553н «Об утверждении Правил по охране труда при эксплуатации промышленного транспорта»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000" y="429001"/>
            <a:ext cx="420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E1E1E"/>
                </a:solidFill>
              </a:rPr>
              <a:t>Новые правила по охране труда</a:t>
            </a:r>
            <a:endParaRPr lang="en-US" dirty="0" smtClean="0">
              <a:solidFill>
                <a:srgbClr val="1E1E1E"/>
              </a:solidFill>
            </a:endParaRPr>
          </a:p>
          <a:p>
            <a:pPr algn="just"/>
            <a:endParaRPr lang="en-US" sz="2000" dirty="0" smtClean="0">
              <a:solidFill>
                <a:srgbClr val="1E1E1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109000"/>
            <a:ext cx="11485562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09001"/>
            <a:ext cx="121920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Жилищно-коммунальное хозяйство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000" y="1149000"/>
            <a:ext cx="3840000" cy="19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Правила по охране труда в жилищно-коммунальном хозяйстве, утверждённые приказом Минтруда России от 29.10.2020 № 758н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00" y="1389000"/>
            <a:ext cx="50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Признаётся утратившим силу приказ Минтруда России от 07.07.2015 № 439н «Об утверждении Правил по охране труда в жилищно-коммунальном хозяйстве»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е равно 12"/>
          <p:cNvSpPr/>
          <p:nvPr/>
        </p:nvSpPr>
        <p:spPr>
          <a:xfrm>
            <a:off x="4776000" y="1509000"/>
            <a:ext cx="14400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6000" y="3189000"/>
            <a:ext cx="4680000" cy="1680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Вступают в силу с </a:t>
            </a:r>
            <a:r>
              <a:rPr lang="ru-RU" b="1" dirty="0" smtClean="0">
                <a:solidFill>
                  <a:srgbClr val="000000"/>
                </a:solidFill>
              </a:rPr>
              <a:t>1 января 2021 года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действуют до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31 декабря 2025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94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oDanger1">
      <a:dk1>
        <a:srgbClr val="9D0000"/>
      </a:dk1>
      <a:lt1>
        <a:srgbClr val="FFFFFF"/>
      </a:lt1>
      <a:dk2>
        <a:srgbClr val="001F35"/>
      </a:dk2>
      <a:lt2>
        <a:srgbClr val="002142"/>
      </a:lt2>
      <a:accent1>
        <a:srgbClr val="9E9E9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oDanger1">
      <a:majorFont>
        <a:latin typeface="Spectral SC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11692</TotalTime>
  <Words>3183</Words>
  <Application>Microsoft Office PowerPoint</Application>
  <PresentationFormat>Произвольный</PresentationFormat>
  <Paragraphs>728</Paragraphs>
  <Slides>57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Тема Office</vt:lpstr>
      <vt:lpstr>Специальное оформление</vt:lpstr>
      <vt:lpstr>Слайд 1</vt:lpstr>
      <vt:lpstr>Слайд 2</vt:lpstr>
      <vt:lpstr>Слайд 3</vt:lpstr>
      <vt:lpstr>Шаг 1. Изучаем новые отраслевые нормативные акты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  Работодатель должен информировать работников об условиях труда на рабочих местах, уровнях профессиональных рисков, а также о предоставляемых гарантиях, полагающихся компенсациях в форме:       </vt:lpstr>
      <vt:lpstr>Слайд 53</vt:lpstr>
      <vt:lpstr>Шаг 2. Актуализируем и вводим в действие новые локальные акты   </vt:lpstr>
      <vt:lpstr>Шаг 3. Проводим обучение и внеплановую проверку знаний    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эксперты в технической безопасности</dc:title>
  <dc:creator>Маркетолог</dc:creator>
  <cp:lastModifiedBy>Учебный Центр</cp:lastModifiedBy>
  <cp:revision>590</cp:revision>
  <dcterms:created xsi:type="dcterms:W3CDTF">2019-05-15T02:58:13Z</dcterms:created>
  <dcterms:modified xsi:type="dcterms:W3CDTF">2021-01-28T04:24:00Z</dcterms:modified>
</cp:coreProperties>
</file>