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2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4" r:id="rId2"/>
  </p:sldMasterIdLst>
  <p:notesMasterIdLst>
    <p:notesMasterId r:id="rId11"/>
  </p:notesMasterIdLst>
  <p:sldIdLst>
    <p:sldId id="292" r:id="rId3"/>
    <p:sldId id="304" r:id="rId4"/>
    <p:sldId id="303" r:id="rId5"/>
    <p:sldId id="302" r:id="rId6"/>
    <p:sldId id="296" r:id="rId7"/>
    <p:sldId id="297" r:id="rId8"/>
    <p:sldId id="298" r:id="rId9"/>
    <p:sldId id="299" r:id="rId10"/>
  </p:sldIdLst>
  <p:sldSz cx="10080625" cy="567055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86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0AB8E"/>
    <a:srgbClr val="F4E2D8"/>
    <a:srgbClr val="5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630" y="-276"/>
      </p:cViewPr>
      <p:guideLst>
        <p:guide orient="horz" pos="1786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25" cy="494000"/>
          </a:xfrm>
          <a:prstGeom prst="rect">
            <a:avLst/>
          </a:prstGeom>
        </p:spPr>
        <p:txBody>
          <a:bodyPr vert="horz" lIns="83512" tIns="41756" rIns="83512" bIns="41756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23" y="0"/>
            <a:ext cx="2946325" cy="494000"/>
          </a:xfrm>
          <a:prstGeom prst="rect">
            <a:avLst/>
          </a:prstGeom>
        </p:spPr>
        <p:txBody>
          <a:bodyPr vert="horz" lIns="83512" tIns="41756" rIns="83512" bIns="41756" rtlCol="0"/>
          <a:lstStyle>
            <a:lvl1pPr algn="r">
              <a:defRPr sz="1100"/>
            </a:lvl1pPr>
          </a:lstStyle>
          <a:p>
            <a:fld id="{8A6A29BF-A724-4E92-AE07-5A9CA8ECF117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512" tIns="41756" rIns="83512" bIns="4175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82" y="4689332"/>
            <a:ext cx="5438711" cy="4443064"/>
          </a:xfrm>
          <a:prstGeom prst="rect">
            <a:avLst/>
          </a:prstGeom>
        </p:spPr>
        <p:txBody>
          <a:bodyPr vert="horz" lIns="83512" tIns="41756" rIns="83512" bIns="4175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198"/>
            <a:ext cx="2946325" cy="493999"/>
          </a:xfrm>
          <a:prstGeom prst="rect">
            <a:avLst/>
          </a:prstGeom>
        </p:spPr>
        <p:txBody>
          <a:bodyPr vert="horz" lIns="83512" tIns="41756" rIns="83512" bIns="41756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23" y="9377198"/>
            <a:ext cx="2946325" cy="493999"/>
          </a:xfrm>
          <a:prstGeom prst="rect">
            <a:avLst/>
          </a:prstGeom>
        </p:spPr>
        <p:txBody>
          <a:bodyPr vert="horz" lIns="83512" tIns="41756" rIns="83512" bIns="41756" rtlCol="0" anchor="b"/>
          <a:lstStyle>
            <a:lvl1pPr algn="r">
              <a:defRPr sz="1100"/>
            </a:lvl1pPr>
          </a:lstStyle>
          <a:p>
            <a:fld id="{8C5B36CD-619A-4AD3-81F9-02BF5E5B05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1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A2EC2-B8EC-4DE4-B743-6EE3F05778E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578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71725" y="469900"/>
            <a:ext cx="4183063" cy="2354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defTabSz="835122"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2428848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71725" y="469900"/>
            <a:ext cx="4183063" cy="2354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defTabSz="835122"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967603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97163" y="509588"/>
            <a:ext cx="4532312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1575198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71725" y="469900"/>
            <a:ext cx="4183063" cy="2354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defTabSz="835122"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3460107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71725" y="469900"/>
            <a:ext cx="4183063" cy="2354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defTabSz="835122"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1838565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71725" y="469900"/>
            <a:ext cx="4183063" cy="2354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defTabSz="835122"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23351825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71725" y="469900"/>
            <a:ext cx="4183063" cy="2354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defTabSz="835122"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My First Template</a:t>
            </a:r>
          </a:p>
        </p:txBody>
      </p:sp>
    </p:spTree>
    <p:extLst>
      <p:ext uri="{BB962C8B-B14F-4D97-AF65-F5344CB8AC3E}">
        <p14:creationId xmlns:p14="http://schemas.microsoft.com/office/powerpoint/2010/main" val="602635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7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7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7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Рисунок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79000" y="1326600"/>
            <a:ext cx="4121280" cy="3288240"/>
          </a:xfrm>
          <a:prstGeom prst="rect">
            <a:avLst/>
          </a:prstGeom>
          <a:ln>
            <a:noFill/>
          </a:ln>
        </p:spPr>
      </p:pic>
      <p:pic>
        <p:nvPicPr>
          <p:cNvPr id="38" name="Рисунок 3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79000" y="1326600"/>
            <a:ext cx="4121280" cy="3288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6047" y="1761547"/>
            <a:ext cx="8568531" cy="121549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094" y="3213311"/>
            <a:ext cx="7056438" cy="14491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4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017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 мойбизне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10080625" cy="56705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23538"/>
            <a:endParaRPr lang="en-US" sz="1984">
              <a:solidFill>
                <a:prstClr val="white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28088" y="2646257"/>
            <a:ext cx="7056438" cy="1323128"/>
          </a:xfrm>
        </p:spPr>
        <p:txBody>
          <a:bodyPr/>
          <a:lstStyle>
            <a:lvl1pPr marL="0" indent="0" algn="ctr">
              <a:buNone/>
              <a:defRPr sz="2580">
                <a:solidFill>
                  <a:schemeClr val="tx2"/>
                </a:solidFill>
              </a:defRPr>
            </a:lvl1pPr>
            <a:lvl2pPr marL="453616" indent="0" algn="ctr">
              <a:buNone/>
            </a:lvl2pPr>
            <a:lvl3pPr marL="907231" indent="0" algn="ctr">
              <a:buNone/>
            </a:lvl3pPr>
            <a:lvl4pPr marL="1360847" indent="0" algn="ctr">
              <a:buNone/>
            </a:lvl4pPr>
            <a:lvl5pPr marL="1814462" indent="0" algn="ctr">
              <a:buNone/>
            </a:lvl5pPr>
            <a:lvl6pPr marL="2268078" indent="0" algn="ctr">
              <a:buNone/>
            </a:lvl6pPr>
            <a:lvl7pPr marL="2721693" indent="0" algn="ctr">
              <a:buNone/>
            </a:lvl7pPr>
            <a:lvl8pPr marL="3175309" indent="0" algn="ctr">
              <a:buNone/>
            </a:lvl8pPr>
            <a:lvl9pPr marL="3628924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>
                <a:solidFill>
                  <a:srgbClr val="696464"/>
                </a:solidFill>
              </a:rPr>
              <a:t>дата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380" y="1198360"/>
            <a:ext cx="9945618" cy="1262891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23538"/>
            <a:endParaRPr lang="en-US" sz="1984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9380" y="1154881"/>
            <a:ext cx="9945618" cy="99702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23538"/>
            <a:endParaRPr lang="en-US" sz="1984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380" y="2461248"/>
            <a:ext cx="9945618" cy="91394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23538"/>
            <a:endParaRPr lang="en-US" sz="1984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04031" y="1245183"/>
            <a:ext cx="9072563" cy="1215493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4682437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 мойбизне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10080625" cy="56705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23538"/>
            <a:endParaRPr lang="en-US" sz="1984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300" y="787577"/>
            <a:ext cx="8568531" cy="1126233"/>
          </a:xfrm>
        </p:spPr>
        <p:txBody>
          <a:bodyPr anchor="b" anchorCtr="0"/>
          <a:lstStyle>
            <a:lvl1pPr algn="l">
              <a:buNone/>
              <a:defRPr sz="3969" b="0" cap="none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300" y="2106769"/>
            <a:ext cx="8568531" cy="1106545"/>
          </a:xfrm>
        </p:spPr>
        <p:txBody>
          <a:bodyPr anchor="t" anchorCtr="0"/>
          <a:lstStyle>
            <a:lvl1pPr marL="0" indent="0">
              <a:buNone/>
              <a:defRPr sz="2381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786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389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389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>
                <a:solidFill>
                  <a:srgbClr val="696464"/>
                </a:solidFill>
              </a:rPr>
              <a:pPr/>
              <a:t>3/3/2022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82055" y="5103495"/>
            <a:ext cx="4410273" cy="378037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76525" y="1965286"/>
            <a:ext cx="9936774" cy="75607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23538"/>
            <a:endParaRPr lang="en-US" sz="1984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32" y="1936056"/>
            <a:ext cx="9937068" cy="37803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23538"/>
            <a:endParaRPr lang="en-US" sz="1984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306" y="2041398"/>
            <a:ext cx="9937994" cy="37804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23538"/>
            <a:endParaRPr lang="en-US" sz="1984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91345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 мойбизне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>
                <a:solidFill>
                  <a:srgbClr val="696464"/>
                </a:solidFill>
              </a:rPr>
              <a:pPr/>
              <a:t>3/3/2022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1008063" y="1197116"/>
            <a:ext cx="4133056" cy="3780367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5439337" y="1197116"/>
            <a:ext cx="4133056" cy="3780367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3600415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 мойбизне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8063" y="225772"/>
            <a:ext cx="8568531" cy="945092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8063" y="1197116"/>
            <a:ext cx="4116255" cy="630061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381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984" b="1"/>
            </a:lvl2pPr>
            <a:lvl3pPr>
              <a:buNone/>
              <a:defRPr sz="1786" b="1"/>
            </a:lvl3pPr>
            <a:lvl4pPr>
              <a:buNone/>
              <a:defRPr sz="1587" b="1"/>
            </a:lvl4pPr>
            <a:lvl5pPr>
              <a:buNone/>
              <a:defRPr sz="1587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460339" y="1197116"/>
            <a:ext cx="4116255" cy="630061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381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984" b="1"/>
            </a:lvl2pPr>
            <a:lvl3pPr>
              <a:buNone/>
              <a:defRPr sz="1786" b="1"/>
            </a:lvl3pPr>
            <a:lvl4pPr>
              <a:buNone/>
              <a:defRPr sz="1587" b="1"/>
            </a:lvl4pPr>
            <a:lvl5pPr>
              <a:buNone/>
              <a:defRPr sz="1587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>
                <a:solidFill>
                  <a:srgbClr val="696464"/>
                </a:solidFill>
              </a:rPr>
              <a:pPr/>
              <a:t>3/3/2022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1008063" y="1858680"/>
            <a:ext cx="4116255" cy="3213312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5460339" y="1858680"/>
            <a:ext cx="4116255" cy="3213312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23785472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 мойбизне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>
                <a:solidFill>
                  <a:srgbClr val="696464"/>
                </a:solidFill>
              </a:rPr>
              <a:pPr/>
              <a:t>3/3/2022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139318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 мойбизне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>
                <a:solidFill>
                  <a:srgbClr val="696464"/>
                </a:solidFill>
              </a:rPr>
              <a:pPr/>
              <a:t>3/3/2022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36234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7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 мойбизне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0080625" cy="567055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23538"/>
            <a:endParaRPr lang="en-US" sz="1984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8063" y="225772"/>
            <a:ext cx="8568531" cy="945092"/>
          </a:xfrm>
        </p:spPr>
        <p:txBody>
          <a:bodyPr anchor="b" anchorCtr="0"/>
          <a:lstStyle>
            <a:lvl1pPr algn="l">
              <a:buNone/>
              <a:defRPr sz="3969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008063" y="1323128"/>
            <a:ext cx="2100130" cy="3717361"/>
          </a:xfrm>
        </p:spPr>
        <p:txBody>
          <a:bodyPr/>
          <a:lstStyle>
            <a:lvl1pPr marL="0" indent="0">
              <a:buNone/>
              <a:defRPr sz="1786"/>
            </a:lvl1pPr>
            <a:lvl2pPr>
              <a:buNone/>
              <a:defRPr sz="1191"/>
            </a:lvl2pPr>
            <a:lvl3pPr>
              <a:buNone/>
              <a:defRPr sz="992"/>
            </a:lvl3pPr>
            <a:lvl4pPr>
              <a:buNone/>
              <a:defRPr sz="893"/>
            </a:lvl4pPr>
            <a:lvl5pPr>
              <a:buNone/>
              <a:defRPr sz="893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>
                <a:solidFill>
                  <a:srgbClr val="696464"/>
                </a:solidFill>
              </a:rPr>
              <a:pPr/>
              <a:t>3/3/2022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3276203" y="1323128"/>
            <a:ext cx="6300391" cy="3717361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05168396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8063" y="4052029"/>
            <a:ext cx="8064500" cy="431855"/>
          </a:xfrm>
        </p:spPr>
        <p:txBody>
          <a:bodyPr anchor="ctr">
            <a:noAutofit/>
          </a:bodyPr>
          <a:lstStyle>
            <a:lvl1pPr algn="l">
              <a:buNone/>
              <a:defRPr sz="2778" b="0"/>
            </a:lvl1pPr>
          </a:lstStyle>
          <a:p>
            <a:r>
              <a:rPr kumimoji="0" lang="ru-RU" dirty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08063" y="4502891"/>
            <a:ext cx="8064500" cy="567055"/>
          </a:xfrm>
        </p:spPr>
        <p:txBody>
          <a:bodyPr/>
          <a:lstStyle>
            <a:lvl1pPr marL="0" indent="0">
              <a:buFontTx/>
              <a:buNone/>
              <a:defRPr sz="1587"/>
            </a:lvl1pPr>
            <a:lvl2pPr>
              <a:defRPr sz="1191"/>
            </a:lvl2pPr>
            <a:lvl3pPr>
              <a:defRPr sz="992"/>
            </a:lvl3pPr>
            <a:lvl4pPr>
              <a:defRPr sz="893"/>
            </a:lvl4pPr>
            <a:lvl5pPr>
              <a:defRPr sz="893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>
                <a:solidFill>
                  <a:srgbClr val="696464"/>
                </a:solidFill>
              </a:rPr>
              <a:pPr/>
              <a:t>3/3/2022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008062" y="5103495"/>
            <a:ext cx="4284266" cy="378037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75304" y="3872605"/>
            <a:ext cx="9929416" cy="75607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23538"/>
            <a:endParaRPr lang="en-US" sz="1984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5528" y="3845255"/>
            <a:ext cx="9929194" cy="37803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23538"/>
            <a:endParaRPr lang="en-US" sz="1984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5530" y="3946751"/>
            <a:ext cx="9929192" cy="4035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23538"/>
            <a:endParaRPr lang="en-US" sz="1984">
              <a:solidFill>
                <a:prstClr val="white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75308" y="55130"/>
            <a:ext cx="9923940" cy="3788243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175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166434618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>
                <a:solidFill>
                  <a:srgbClr val="696464"/>
                </a:solidFill>
              </a:rPr>
              <a:pPr/>
              <a:t>3/3/2022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027656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 мойбизне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453" y="227089"/>
            <a:ext cx="2217738" cy="4838344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08063" y="227088"/>
            <a:ext cx="6132380" cy="483834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>
                <a:solidFill>
                  <a:srgbClr val="696464"/>
                </a:solidFill>
              </a:rPr>
              <a:pPr/>
              <a:t>3/3/2022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890131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, подзаголовок мойбизне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76378" y="167859"/>
            <a:ext cx="420027" cy="302778"/>
          </a:xfrm>
          <a:prstGeom prst="rect">
            <a:avLst/>
          </a:prstGeom>
          <a:solidFill>
            <a:srgbClr val="E04E39"/>
          </a:solidFill>
        </p:spPr>
        <p:txBody>
          <a:bodyPr anchor="ctr"/>
          <a:lstStyle>
            <a:lvl1pPr algn="ctr">
              <a:defRPr sz="893" b="1">
                <a:solidFill>
                  <a:schemeClr val="bg1"/>
                </a:solidFill>
              </a:defRPr>
            </a:lvl1pPr>
          </a:lstStyle>
          <a:p>
            <a:pPr defTabSz="1023538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23538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1788" y="294879"/>
            <a:ext cx="6216385" cy="389749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381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21788" y="682939"/>
            <a:ext cx="4536281" cy="22131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389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3616" indent="0">
              <a:buNone/>
              <a:defRPr sz="1191"/>
            </a:lvl2pPr>
            <a:lvl3pPr marL="907231" indent="0">
              <a:buNone/>
              <a:defRPr sz="992"/>
            </a:lvl3pPr>
            <a:lvl4pPr marL="1360847" indent="0">
              <a:buNone/>
              <a:defRPr sz="893"/>
            </a:lvl4pPr>
            <a:lvl5pPr marL="1814462" indent="0">
              <a:buNone/>
              <a:defRPr sz="893"/>
            </a:lvl5pPr>
            <a:lvl6pPr marL="2268078" indent="0">
              <a:buNone/>
              <a:defRPr sz="893"/>
            </a:lvl6pPr>
            <a:lvl7pPr marL="2721693" indent="0">
              <a:buNone/>
              <a:defRPr sz="893"/>
            </a:lvl7pPr>
            <a:lvl8pPr marL="3175309" indent="0">
              <a:buNone/>
              <a:defRPr sz="893"/>
            </a:lvl8pPr>
            <a:lvl9pPr marL="3628924" indent="0">
              <a:buNone/>
              <a:defRPr sz="893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grpSp>
        <p:nvGrpSpPr>
          <p:cNvPr id="3" name="Group 7"/>
          <p:cNvGrpSpPr/>
          <p:nvPr userDrawn="1"/>
        </p:nvGrpSpPr>
        <p:grpSpPr>
          <a:xfrm>
            <a:off x="0" y="5566203"/>
            <a:ext cx="10080625" cy="104348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/>
                <a:endParaRPr lang="en-US" sz="1984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/>
                <a:endParaRPr lang="en-US" sz="1984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/>
                <a:endParaRPr lang="en-US" sz="1984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/>
                <a:endParaRPr lang="en-US" sz="1984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/>
                <a:endParaRPr lang="en-US" sz="1984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/>
                <a:endParaRPr lang="en-US" sz="1984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/>
                <a:endParaRPr lang="en-US" sz="1984" dirty="0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841739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 бланк мойбизне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76378" y="167859"/>
            <a:ext cx="420027" cy="302778"/>
          </a:xfrm>
          <a:prstGeom prst="rect">
            <a:avLst/>
          </a:prstGeom>
          <a:solidFill>
            <a:srgbClr val="E04E39"/>
          </a:solidFill>
        </p:spPr>
        <p:txBody>
          <a:bodyPr anchor="ctr"/>
          <a:lstStyle>
            <a:lvl1pPr algn="ctr">
              <a:defRPr sz="893" b="1">
                <a:solidFill>
                  <a:schemeClr val="bg1"/>
                </a:solidFill>
              </a:defRPr>
            </a:lvl1pPr>
          </a:lstStyle>
          <a:p>
            <a:pPr defTabSz="1023538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23538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2571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мойбизне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 userDrawn="1"/>
        </p:nvGrpSpPr>
        <p:grpSpPr>
          <a:xfrm>
            <a:off x="0" y="5566203"/>
            <a:ext cx="10080625" cy="104348"/>
            <a:chOff x="0" y="2573904"/>
            <a:chExt cx="8767278" cy="44695"/>
          </a:xfrm>
        </p:grpSpPr>
        <p:grpSp>
          <p:nvGrpSpPr>
            <p:cNvPr id="3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/>
                <a:endParaRPr lang="en-US" sz="1984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/>
                <a:endParaRPr lang="en-US" sz="1984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/>
                <a:endParaRPr lang="en-US" sz="1984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/>
                <a:endParaRPr lang="en-US" sz="1984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/>
                <a:endParaRPr lang="en-US" sz="1984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/>
                <a:endParaRPr lang="en-US" sz="1984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/>
                <a:endParaRPr lang="en-US" sz="1984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76378" y="167859"/>
            <a:ext cx="420027" cy="302778"/>
          </a:xfrm>
          <a:prstGeom prst="rect">
            <a:avLst/>
          </a:prstGeom>
          <a:solidFill>
            <a:srgbClr val="E04E39"/>
          </a:solidFill>
        </p:spPr>
        <p:txBody>
          <a:bodyPr anchor="ctr"/>
          <a:lstStyle>
            <a:lvl1pPr algn="ctr">
              <a:defRPr sz="893" b="1">
                <a:solidFill>
                  <a:schemeClr val="bg1"/>
                </a:solidFill>
              </a:defRPr>
            </a:lvl1pPr>
          </a:lstStyle>
          <a:p>
            <a:pPr defTabSz="1023538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23538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7975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, подзаголовок право мойбизне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76378" y="167859"/>
            <a:ext cx="420027" cy="302778"/>
          </a:xfrm>
          <a:prstGeom prst="rect">
            <a:avLst/>
          </a:prstGeom>
        </p:spPr>
        <p:txBody>
          <a:bodyPr anchor="ctr"/>
          <a:lstStyle>
            <a:lvl1pPr algn="ctr">
              <a:defRPr sz="893" b="1">
                <a:solidFill>
                  <a:schemeClr val="bg1"/>
                </a:solidFill>
              </a:defRPr>
            </a:lvl1pPr>
          </a:lstStyle>
          <a:p>
            <a:pPr defTabSz="1023538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23538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135081" y="993488"/>
            <a:ext cx="6216385" cy="389749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r">
              <a:defRPr sz="1984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815185" y="1383238"/>
            <a:ext cx="4536281" cy="22131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r">
              <a:buNone/>
              <a:defRPr sz="1042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453616" indent="0">
              <a:buNone/>
              <a:defRPr sz="1191"/>
            </a:lvl2pPr>
            <a:lvl3pPr marL="907231" indent="0">
              <a:buNone/>
              <a:defRPr sz="992"/>
            </a:lvl3pPr>
            <a:lvl4pPr marL="1360847" indent="0">
              <a:buNone/>
              <a:defRPr sz="893"/>
            </a:lvl4pPr>
            <a:lvl5pPr marL="1814462" indent="0">
              <a:buNone/>
              <a:defRPr sz="893"/>
            </a:lvl5pPr>
            <a:lvl6pPr marL="2268078" indent="0">
              <a:buNone/>
              <a:defRPr sz="893"/>
            </a:lvl6pPr>
            <a:lvl7pPr marL="2721693" indent="0">
              <a:buNone/>
              <a:defRPr sz="893"/>
            </a:lvl7pPr>
            <a:lvl8pPr marL="3175309" indent="0">
              <a:buNone/>
              <a:defRPr sz="893"/>
            </a:lvl8pPr>
            <a:lvl9pPr marL="3628924" indent="0">
              <a:buNone/>
              <a:defRPr sz="893"/>
            </a:lvl9pPr>
          </a:lstStyle>
          <a:p>
            <a:pPr lvl="0"/>
            <a:r>
              <a:rPr lang="en-US" dirty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187018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, подзаголовок 2 мойбизне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721788" y="294879"/>
            <a:ext cx="6216385" cy="389749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381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21788" y="682939"/>
            <a:ext cx="4536281" cy="22131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389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3616" indent="0">
              <a:buNone/>
              <a:defRPr sz="1191"/>
            </a:lvl2pPr>
            <a:lvl3pPr marL="907231" indent="0">
              <a:buNone/>
              <a:defRPr sz="992"/>
            </a:lvl3pPr>
            <a:lvl4pPr marL="1360847" indent="0">
              <a:buNone/>
              <a:defRPr sz="893"/>
            </a:lvl4pPr>
            <a:lvl5pPr marL="1814462" indent="0">
              <a:buNone/>
              <a:defRPr sz="893"/>
            </a:lvl5pPr>
            <a:lvl6pPr marL="2268078" indent="0">
              <a:buNone/>
              <a:defRPr sz="893"/>
            </a:lvl6pPr>
            <a:lvl7pPr marL="2721693" indent="0">
              <a:buNone/>
              <a:defRPr sz="893"/>
            </a:lvl7pPr>
            <a:lvl8pPr marL="3175309" indent="0">
              <a:buNone/>
              <a:defRPr sz="893"/>
            </a:lvl8pPr>
            <a:lvl9pPr marL="3628924" indent="0">
              <a:buNone/>
              <a:defRPr sz="893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76378" y="167859"/>
            <a:ext cx="420027" cy="302778"/>
          </a:xfrm>
          <a:prstGeom prst="rect">
            <a:avLst/>
          </a:prstGeom>
        </p:spPr>
        <p:txBody>
          <a:bodyPr anchor="ctr"/>
          <a:lstStyle>
            <a:lvl1pPr algn="ctr">
              <a:defRPr sz="893" b="1">
                <a:solidFill>
                  <a:schemeClr val="bg1"/>
                </a:solidFill>
              </a:defRPr>
            </a:lvl1pPr>
          </a:lstStyle>
          <a:p>
            <a:pPr defTabSz="1023538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23538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35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устой макет с подвалом мойбизне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76378" y="167859"/>
            <a:ext cx="420027" cy="302778"/>
          </a:xfrm>
          <a:prstGeom prst="rect">
            <a:avLst/>
          </a:prstGeom>
        </p:spPr>
        <p:txBody>
          <a:bodyPr anchor="ctr"/>
          <a:lstStyle>
            <a:lvl1pPr algn="ctr">
              <a:defRPr sz="893" b="1">
                <a:solidFill>
                  <a:schemeClr val="bg1"/>
                </a:solidFill>
              </a:defRPr>
            </a:lvl1pPr>
          </a:lstStyle>
          <a:p>
            <a:pPr defTabSz="1023538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23538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" name="Group 7"/>
          <p:cNvGrpSpPr/>
          <p:nvPr userDrawn="1"/>
        </p:nvGrpSpPr>
        <p:grpSpPr>
          <a:xfrm>
            <a:off x="0" y="5566203"/>
            <a:ext cx="10080625" cy="104348"/>
            <a:chOff x="0" y="2573904"/>
            <a:chExt cx="8767278" cy="44695"/>
          </a:xfrm>
        </p:grpSpPr>
        <p:grpSp>
          <p:nvGrpSpPr>
            <p:cNvPr id="3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/>
                <a:endParaRPr lang="en-US" sz="1984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/>
                <a:endParaRPr lang="en-US" sz="1984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/>
                <a:endParaRPr lang="en-US" sz="1984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/>
                <a:endParaRPr lang="en-US" sz="1984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/>
                <a:endParaRPr lang="en-US" sz="1984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/>
                <a:endParaRPr lang="en-US" sz="1984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23538"/>
                <a:endParaRPr lang="en-US" sz="1984" dirty="0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79495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7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, подзаголовок мойбизнес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76378" y="167859"/>
            <a:ext cx="420027" cy="302778"/>
          </a:xfrm>
          <a:prstGeom prst="rect">
            <a:avLst/>
          </a:prstGeom>
        </p:spPr>
        <p:txBody>
          <a:bodyPr anchor="ctr"/>
          <a:lstStyle>
            <a:lvl1pPr algn="ctr">
              <a:defRPr sz="893" b="1">
                <a:solidFill>
                  <a:schemeClr val="bg1"/>
                </a:solidFill>
              </a:defRPr>
            </a:lvl1pPr>
          </a:lstStyle>
          <a:p>
            <a:pPr defTabSz="1023538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23538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721788" y="294879"/>
            <a:ext cx="6216385" cy="389749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381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21788" y="682939"/>
            <a:ext cx="4536281" cy="22131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389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3616" indent="0">
              <a:buNone/>
              <a:defRPr sz="1191"/>
            </a:lvl2pPr>
            <a:lvl3pPr marL="907231" indent="0">
              <a:buNone/>
              <a:defRPr sz="992"/>
            </a:lvl3pPr>
            <a:lvl4pPr marL="1360847" indent="0">
              <a:buNone/>
              <a:defRPr sz="893"/>
            </a:lvl4pPr>
            <a:lvl5pPr marL="1814462" indent="0">
              <a:buNone/>
              <a:defRPr sz="893"/>
            </a:lvl5pPr>
            <a:lvl6pPr marL="2268078" indent="0">
              <a:buNone/>
              <a:defRPr sz="893"/>
            </a:lvl6pPr>
            <a:lvl7pPr marL="2721693" indent="0">
              <a:buNone/>
              <a:defRPr sz="893"/>
            </a:lvl7pPr>
            <a:lvl8pPr marL="3175309" indent="0">
              <a:buNone/>
              <a:defRPr sz="893"/>
            </a:lvl8pPr>
            <a:lvl9pPr marL="3628924" indent="0">
              <a:buNone/>
              <a:defRPr sz="893"/>
            </a:lvl9pPr>
          </a:lstStyle>
          <a:p>
            <a:pPr lvl="0"/>
            <a:r>
              <a:rPr lang="en-US" dirty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406795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Мой бизнес 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76378" y="167859"/>
            <a:ext cx="420027" cy="302778"/>
          </a:xfrm>
          <a:prstGeom prst="rect">
            <a:avLst/>
          </a:prstGeom>
        </p:spPr>
        <p:txBody>
          <a:bodyPr anchor="ctr"/>
          <a:lstStyle>
            <a:lvl1pPr algn="ctr">
              <a:defRPr sz="893" b="1">
                <a:solidFill>
                  <a:schemeClr val="bg1"/>
                </a:solidFill>
              </a:defRPr>
            </a:lvl1pPr>
          </a:lstStyle>
          <a:p>
            <a:pPr defTabSz="1023538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23538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0166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1-Default Slide">
  <p:cSld name="01-Default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529221" y="362506"/>
            <a:ext cx="8401587" cy="32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0"/>
              <a:buFont typeface="Lato"/>
              <a:buNone/>
              <a:defRPr sz="2480" b="1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984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984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984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984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984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984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984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984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529219" y="739618"/>
            <a:ext cx="8401586" cy="137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504005" marR="0" lvl="0" indent="-25200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Arial"/>
              <a:buNone/>
              <a:defRPr sz="992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1008010" marR="0" lvl="1" indent="-378004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512014" marR="0" lvl="2" indent="-357003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6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016019" marR="0" lvl="3" indent="-346504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520024" marR="0" lvl="4" indent="-346504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024028" marR="0" lvl="5" indent="-346504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528032" marR="0" lvl="6" indent="-346504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032037" marR="0" lvl="7" indent="-346504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536042" marR="0" lvl="8" indent="-346504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46494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Заголовок, подзаголовок мойбизне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76382" y="167860"/>
            <a:ext cx="420027" cy="302779"/>
          </a:xfrm>
          <a:prstGeom prst="rect">
            <a:avLst/>
          </a:prstGeom>
          <a:solidFill>
            <a:srgbClr val="E04E39"/>
          </a:solidFill>
        </p:spPr>
        <p:txBody>
          <a:bodyPr anchor="ctr"/>
          <a:lstStyle>
            <a:lvl1pPr algn="ctr">
              <a:defRPr sz="992" b="1">
                <a:solidFill>
                  <a:schemeClr val="bg1"/>
                </a:solidFill>
              </a:defRPr>
            </a:lvl1pPr>
          </a:lstStyle>
          <a:p>
            <a:pPr defTabSz="1137236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137236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1788" y="294879"/>
            <a:ext cx="6216385" cy="389749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646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21788" y="682940"/>
            <a:ext cx="4536281" cy="22131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571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504005" indent="0">
              <a:buNone/>
              <a:defRPr sz="1323"/>
            </a:lvl2pPr>
            <a:lvl3pPr marL="1008010" indent="0">
              <a:buNone/>
              <a:defRPr sz="1075"/>
            </a:lvl3pPr>
            <a:lvl4pPr marL="1512014" indent="0">
              <a:buNone/>
              <a:defRPr sz="992"/>
            </a:lvl4pPr>
            <a:lvl5pPr marL="2016019" indent="0">
              <a:buNone/>
              <a:defRPr sz="992"/>
            </a:lvl5pPr>
            <a:lvl6pPr marL="2520024" indent="0">
              <a:buNone/>
              <a:defRPr sz="992"/>
            </a:lvl6pPr>
            <a:lvl7pPr marL="3024028" indent="0">
              <a:buNone/>
              <a:defRPr sz="992"/>
            </a:lvl7pPr>
            <a:lvl8pPr marL="3528032" indent="0">
              <a:buNone/>
              <a:defRPr sz="992"/>
            </a:lvl8pPr>
            <a:lvl9pPr marL="4032037" indent="0">
              <a:buNone/>
              <a:defRPr sz="992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grpSp>
        <p:nvGrpSpPr>
          <p:cNvPr id="3" name="Group 7"/>
          <p:cNvGrpSpPr/>
          <p:nvPr userDrawn="1"/>
        </p:nvGrpSpPr>
        <p:grpSpPr>
          <a:xfrm>
            <a:off x="0" y="5566206"/>
            <a:ext cx="10080625" cy="104348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137236"/>
                <a:endParaRPr lang="en-US" sz="2232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137236"/>
                <a:endParaRPr lang="en-US" sz="2232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137236"/>
                <a:endParaRPr lang="en-US" sz="2232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137236"/>
                <a:endParaRPr lang="en-US" sz="2232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137236"/>
                <a:endParaRPr lang="en-US" sz="2232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137236"/>
                <a:endParaRPr lang="en-US" sz="2232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137236"/>
                <a:endParaRPr lang="en-US" sz="2232" dirty="0">
                  <a:solidFill>
                    <a:prstClr val="white"/>
                  </a:solidFill>
                </a:endParaRPr>
              </a:p>
            </p:txBody>
          </p:sp>
        </p:grpSp>
      </p:grpSp>
      <p:pic>
        <p:nvPicPr>
          <p:cNvPr id="21" name="Рисунок 20" descr="логотип МБ нац проект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15699" y="-317550"/>
            <a:ext cx="1746777" cy="1311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63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7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7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5720"/>
            <a:ext cx="9071640" cy="4390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7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7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7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16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20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19" Type="http://schemas.openxmlformats.org/officeDocument/2006/relationships/slideLayout" Target="../slideLayouts/slideLayout3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3300">
                <a:latin typeface="Arial"/>
              </a:rPr>
              <a:t>Для правки текста заголовка щелкните мышью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ru-RU" sz="2400">
                <a:latin typeface="Arial"/>
              </a:rPr>
              <a:t>Для правки структуры щелкните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100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150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150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150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1500">
                <a:latin typeface="Arial"/>
              </a:rPr>
              <a:t>Седьмой уровень структуры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9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>
                <a:latin typeface="Times New Roman"/>
              </a:rPr>
              <a:t>&lt;дата/время&gt;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96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ru-RU" sz="1400">
                <a:latin typeface="Times New Roman"/>
              </a:rPr>
              <a:t>&lt;нижний колонтитул&gt;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9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8C981ED3-280C-4B4D-8F7F-4AA59C572BC0}" type="slidenum">
              <a:rPr lang="ru-RU" sz="1400">
                <a:latin typeface="Times New Roman"/>
              </a:rPr>
              <a:pPr algn="r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10080625" cy="56705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23538"/>
            <a:endParaRPr lang="en-US" sz="1984">
              <a:solidFill>
                <a:prstClr val="white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1008063" y="227086"/>
            <a:ext cx="8568531" cy="945092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1008063" y="1197116"/>
            <a:ext cx="8568531" cy="378036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804422" y="5119246"/>
            <a:ext cx="2730169" cy="393789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389">
                <a:solidFill>
                  <a:schemeClr val="tx2"/>
                </a:solidFill>
              </a:defRPr>
            </a:lvl1pPr>
          </a:lstStyle>
          <a:p>
            <a:pPr defTabSz="1023538"/>
            <a:r>
              <a:rPr lang="ru-RU">
                <a:solidFill>
                  <a:srgbClr val="696464"/>
                </a:solidFill>
              </a:rPr>
              <a:t>дата</a:t>
            </a:r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008062" y="5103495"/>
            <a:ext cx="4368271" cy="378037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389">
                <a:solidFill>
                  <a:schemeClr val="tx2"/>
                </a:solidFill>
              </a:defRPr>
            </a:lvl1pPr>
          </a:lstStyle>
          <a:p>
            <a:pPr defTabSz="1023538"/>
            <a:endParaRPr lang="en-US" dirty="0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565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80" r:id="rId16"/>
    <p:sldLayoutId id="2147483681" r:id="rId17"/>
    <p:sldLayoutId id="2147483682" r:id="rId18"/>
    <p:sldLayoutId id="2147483683" r:id="rId19"/>
    <p:sldLayoutId id="2147483684" r:id="rId20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969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2169" indent="-272169" algn="l" rtl="0" eaLnBrk="1" latinLnBrk="0" hangingPunct="1">
        <a:spcBef>
          <a:spcPts val="575"/>
        </a:spcBef>
        <a:buClr>
          <a:schemeClr val="accent1"/>
        </a:buClr>
        <a:buSzPct val="85000"/>
        <a:buFont typeface="Wingdings 2"/>
        <a:buChar char=""/>
        <a:defRPr kumimoji="0" sz="2580" kern="1200">
          <a:solidFill>
            <a:schemeClr val="tx1"/>
          </a:solidFill>
          <a:latin typeface="+mn-lt"/>
          <a:ea typeface="+mn-ea"/>
          <a:cs typeface="+mn-cs"/>
        </a:defRPr>
      </a:lvl1pPr>
      <a:lvl2pPr marL="544339" indent="-226808" algn="l" rtl="0" eaLnBrk="1" latinLnBrk="0" hangingPunct="1">
        <a:spcBef>
          <a:spcPts val="367"/>
        </a:spcBef>
        <a:buClr>
          <a:schemeClr val="accent2"/>
        </a:buClr>
        <a:buSzPct val="85000"/>
        <a:buFont typeface="Wingdings 2"/>
        <a:buChar char=""/>
        <a:defRPr kumimoji="0" sz="2381" kern="1200">
          <a:solidFill>
            <a:schemeClr val="tx1"/>
          </a:solidFill>
          <a:latin typeface="+mn-lt"/>
          <a:ea typeface="+mn-ea"/>
          <a:cs typeface="+mn-cs"/>
        </a:defRPr>
      </a:lvl2pPr>
      <a:lvl3pPr marL="816508" indent="-226808" algn="l" rtl="0" eaLnBrk="1" latinLnBrk="0" hangingPunct="1">
        <a:spcBef>
          <a:spcPts val="367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088677" indent="-226808" algn="l" rtl="0" eaLnBrk="1" latinLnBrk="0" hangingPunct="1">
        <a:spcBef>
          <a:spcPts val="367"/>
        </a:spcBef>
        <a:buClr>
          <a:schemeClr val="accent3"/>
        </a:buClr>
        <a:buSzPct val="80000"/>
        <a:buFont typeface="Wingdings 2"/>
        <a:buChar char=""/>
        <a:defRPr kumimoji="0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1360847" indent="-226808" algn="l" rtl="0" eaLnBrk="1" latinLnBrk="0" hangingPunct="1">
        <a:spcBef>
          <a:spcPts val="367"/>
        </a:spcBef>
        <a:buClr>
          <a:schemeClr val="accent3"/>
        </a:buClr>
        <a:buFontTx/>
        <a:buChar char="o"/>
        <a:defRPr kumimoji="0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1633016" indent="-226808" algn="l" rtl="0" eaLnBrk="1" latinLnBrk="0" hangingPunct="1">
        <a:spcBef>
          <a:spcPts val="367"/>
        </a:spcBef>
        <a:buClr>
          <a:schemeClr val="accent3"/>
        </a:buClr>
        <a:buChar char="•"/>
        <a:defRPr kumimoji="0" sz="1786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05185" indent="-226808" algn="l" rtl="0" eaLnBrk="1" latinLnBrk="0" hangingPunct="1">
        <a:spcBef>
          <a:spcPts val="367"/>
        </a:spcBef>
        <a:buClr>
          <a:schemeClr val="accent2"/>
        </a:buClr>
        <a:buChar char="•"/>
        <a:defRPr kumimoji="0" sz="1786" kern="1200">
          <a:solidFill>
            <a:schemeClr val="tx1"/>
          </a:solidFill>
          <a:latin typeface="+mn-lt"/>
          <a:ea typeface="+mn-ea"/>
          <a:cs typeface="+mn-cs"/>
        </a:defRPr>
      </a:lvl7pPr>
      <a:lvl8pPr marL="2177355" indent="-226808" algn="l" rtl="0" eaLnBrk="1" latinLnBrk="0" hangingPunct="1">
        <a:spcBef>
          <a:spcPts val="367"/>
        </a:spcBef>
        <a:buClr>
          <a:schemeClr val="accent1">
            <a:tint val="60000"/>
          </a:schemeClr>
        </a:buClr>
        <a:buChar char="•"/>
        <a:defRPr kumimoji="0" sz="1786" kern="1200">
          <a:solidFill>
            <a:schemeClr val="tx1"/>
          </a:solidFill>
          <a:latin typeface="+mn-lt"/>
          <a:ea typeface="+mn-ea"/>
          <a:cs typeface="+mn-cs"/>
        </a:defRPr>
      </a:lvl8pPr>
      <a:lvl9pPr marL="2449524" indent="-226808" algn="l" rtl="0" eaLnBrk="1" latinLnBrk="0" hangingPunct="1">
        <a:spcBef>
          <a:spcPts val="367"/>
        </a:spcBef>
        <a:buClr>
          <a:schemeClr val="accent2">
            <a:tint val="60000"/>
          </a:schemeClr>
        </a:buClr>
        <a:buChar char="•"/>
        <a:defRPr kumimoji="0" sz="17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36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072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608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1446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680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2169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753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289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3.png"/><Relationship Id="rId5" Type="http://schemas.openxmlformats.org/officeDocument/2006/relationships/image" Target="../media/image14.png"/><Relationship Id="rId10" Type="http://schemas.openxmlformats.org/officeDocument/2006/relationships/image" Target="../media/image18.png"/><Relationship Id="rId4" Type="http://schemas.openxmlformats.org/officeDocument/2006/relationships/image" Target="../media/image7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20.jpe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0.png"/><Relationship Id="rId12" Type="http://schemas.openxmlformats.org/officeDocument/2006/relationships/image" Target="../media/image12.png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2.xml"/><Relationship Id="rId6" Type="http://schemas.openxmlformats.org/officeDocument/2006/relationships/image" Target="../media/image9.png"/><Relationship Id="rId11" Type="http://schemas.openxmlformats.org/officeDocument/2006/relationships/image" Target="../media/image4.png"/><Relationship Id="rId5" Type="http://schemas.openxmlformats.org/officeDocument/2006/relationships/image" Target="../media/image7.png"/><Relationship Id="rId10" Type="http://schemas.openxmlformats.org/officeDocument/2006/relationships/image" Target="../media/image19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8"/>
          <p:cNvSpPr txBox="1"/>
          <p:nvPr/>
        </p:nvSpPr>
        <p:spPr>
          <a:xfrm>
            <a:off x="1799952" y="271493"/>
            <a:ext cx="3889807" cy="714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u-RU" sz="1500" b="1" dirty="0">
                <a:solidFill>
                  <a:srgbClr val="BF8961"/>
                </a:solidFill>
                <a:latin typeface="Arial" panose="020B0604020202020204" pitchFamily="34" charset="0"/>
                <a:ea typeface="Lato"/>
                <a:cs typeface="Arial" panose="020B0604020202020204" pitchFamily="34" charset="0"/>
                <a:sym typeface="Lato"/>
              </a:rPr>
              <a:t>УПРАВЛЕНИЕ АЛТАЙСКОГО КРАЯ ПО РАЗВИТИЮ ПРЕДПРИНИМАТЕЛЬСТВА И РЫНОЧНОЙ ИНФРАСТРУКТУРЫ</a:t>
            </a:r>
            <a:endParaRPr sz="3100" dirty="0">
              <a:solidFill>
                <a:srgbClr val="BF896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73" descr="E:\картинки\200px-Coat_of_Arms_of_Altai_Krai.svg.pn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7481" y="215518"/>
            <a:ext cx="854440" cy="826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hape 59"/>
          <p:cNvSpPr txBox="1"/>
          <p:nvPr/>
        </p:nvSpPr>
        <p:spPr>
          <a:xfrm>
            <a:off x="657480" y="4563467"/>
            <a:ext cx="7858998" cy="812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ru-RU" b="1" dirty="0" smtClean="0">
                <a:solidFill>
                  <a:srgbClr val="BF8961"/>
                </a:solidFill>
                <a:latin typeface="Arial" panose="020B0604020202020204" pitchFamily="34" charset="0"/>
                <a:cs typeface="Arial" panose="020B0604020202020204" pitchFamily="34" charset="0"/>
                <a:sym typeface="Lato"/>
              </a:rPr>
              <a:t>начальник отдела развития сферы мсп</a:t>
            </a:r>
            <a:endParaRPr lang="en-US" b="1" dirty="0">
              <a:solidFill>
                <a:srgbClr val="BF8961"/>
              </a:solidFill>
              <a:latin typeface="Arial" panose="020B0604020202020204" pitchFamily="34" charset="0"/>
              <a:cs typeface="Arial" panose="020B0604020202020204" pitchFamily="34" charset="0"/>
              <a:sym typeface="Lato"/>
            </a:endParaRPr>
          </a:p>
          <a:p>
            <a:r>
              <a:rPr lang="ru-RU" sz="2000" b="1" dirty="0" smtClean="0">
                <a:solidFill>
                  <a:srgbClr val="6E482C"/>
                </a:solidFill>
                <a:latin typeface="Arial" panose="020B0604020202020204" pitchFamily="34" charset="0"/>
                <a:cs typeface="Arial" panose="020B0604020202020204" pitchFamily="34" charset="0"/>
                <a:sym typeface="Lato"/>
              </a:rPr>
              <a:t>АБДУЛАЕВА ЕЛЕНА ЮРЬЕВНА</a:t>
            </a:r>
            <a:endParaRPr lang="ru-RU" sz="2000" dirty="0">
              <a:solidFill>
                <a:srgbClr val="6E482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hape 54"/>
          <p:cNvSpPr txBox="1"/>
          <p:nvPr/>
        </p:nvSpPr>
        <p:spPr>
          <a:xfrm>
            <a:off x="657480" y="1763556"/>
            <a:ext cx="9032930" cy="18655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>
              <a:defRPr lang="ru-RU"/>
            </a:defPPr>
            <a:lvl1pPr lvl="0">
              <a:defRPr sz="3200" b="1">
                <a:solidFill>
                  <a:srgbClr val="6E482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3600" dirty="0"/>
              <a:t>Механизмы государственной поддержки субъектов малого и среднего предпринимательства</a:t>
            </a:r>
            <a:endParaRPr sz="4000" dirty="0">
              <a:sym typeface="Lato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608" y="215518"/>
            <a:ext cx="1809003" cy="815429"/>
          </a:xfrm>
          <a:prstGeom prst="rect">
            <a:avLst/>
          </a:prstGeom>
        </p:spPr>
      </p:pic>
      <p:sp>
        <p:nvSpPr>
          <p:cNvPr id="9" name="Shape 59"/>
          <p:cNvSpPr txBox="1"/>
          <p:nvPr/>
        </p:nvSpPr>
        <p:spPr>
          <a:xfrm>
            <a:off x="911424" y="5785577"/>
            <a:ext cx="7106832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spcAft>
                <a:spcPts val="800"/>
              </a:spcAft>
            </a:pPr>
            <a:endParaRPr sz="4267" dirty="0">
              <a:solidFill>
                <a:srgbClr val="6E482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288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Рисунок 46" descr="логотип МБ нац проект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0386" y="-144182"/>
            <a:ext cx="1276911" cy="958346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62313" y="161111"/>
            <a:ext cx="592866" cy="443996"/>
          </a:xfrm>
          <a:prstGeom prst="rect">
            <a:avLst/>
          </a:prstGeom>
        </p:spPr>
      </p:pic>
      <p:sp>
        <p:nvSpPr>
          <p:cNvPr id="49" name="Shape 288"/>
          <p:cNvSpPr txBox="1">
            <a:spLocks/>
          </p:cNvSpPr>
          <p:nvPr/>
        </p:nvSpPr>
        <p:spPr>
          <a:xfrm>
            <a:off x="515435" y="226243"/>
            <a:ext cx="8401587" cy="32748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756026">
              <a:buClr>
                <a:srgbClr val="283032"/>
              </a:buClr>
            </a:pP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ФИНАНСИРОВАНИЕ</a:t>
            </a:r>
            <a:r>
              <a:rPr lang="ru-RU" sz="2800" dirty="0" smtClean="0">
                <a:solidFill>
                  <a:srgbClr val="2830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МЕРОПРИЯТИЙ</a:t>
            </a:r>
            <a:endParaRPr lang="ru-RU" sz="2976" dirty="0">
              <a:solidFill>
                <a:srgbClr val="E0AB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Slide Number Placeholder 156"/>
          <p:cNvSpPr txBox="1">
            <a:spLocks/>
          </p:cNvSpPr>
          <p:nvPr/>
        </p:nvSpPr>
        <p:spPr>
          <a:xfrm>
            <a:off x="9765605" y="69637"/>
            <a:ext cx="315020" cy="252307"/>
          </a:xfrm>
          <a:prstGeom prst="rect">
            <a:avLst/>
          </a:prstGeom>
          <a:solidFill>
            <a:srgbClr val="E04E39"/>
          </a:solidFill>
        </p:spPr>
        <p:txBody>
          <a:bodyPr anchor="ctr"/>
          <a:lstStyle>
            <a:defPPr>
              <a:defRPr lang="en-US"/>
            </a:defPPr>
            <a:lvl1pPr marL="0" algn="ctr" defTabSz="1031626" rtl="0" eaLnBrk="1" latinLnBrk="0" hangingPunct="1">
              <a:defRPr sz="9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5813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1626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7439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63252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9065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4878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10691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6504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52948"/>
            <a:fld id="{7EC2A60D-95CE-49B1-80F4-13EC083781BD}" type="slidenum">
              <a:rPr lang="en-US" sz="868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en-US" sz="868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29222" y="820715"/>
            <a:ext cx="1494241" cy="59538"/>
          </a:xfrm>
          <a:prstGeom prst="rect">
            <a:avLst/>
          </a:prstGeom>
          <a:solidFill>
            <a:srgbClr val="B67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6026"/>
            <a:endParaRPr lang="ru-RU" sz="1654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Shape 289"/>
          <p:cNvSpPr txBox="1">
            <a:spLocks/>
          </p:cNvSpPr>
          <p:nvPr/>
        </p:nvSpPr>
        <p:spPr>
          <a:xfrm>
            <a:off x="529222" y="612529"/>
            <a:ext cx="9274120" cy="130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buClr>
                <a:srgbClr val="FFC000"/>
              </a:buClr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привлечением федеральных средств на поддержку малого и среднего предпринимательства на </a:t>
            </a:r>
            <a:r>
              <a: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</a:t>
            </a: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</a:t>
            </a:r>
          </a:p>
        </p:txBody>
      </p:sp>
      <p:cxnSp>
        <p:nvCxnSpPr>
          <p:cNvPr id="140" name="Elbow Connector 77"/>
          <p:cNvCxnSpPr/>
          <p:nvPr/>
        </p:nvCxnSpPr>
        <p:spPr>
          <a:xfrm rot="10800000" flipV="1">
            <a:off x="6952939" y="2946232"/>
            <a:ext cx="2280284" cy="119201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4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Elbow Connector 79"/>
          <p:cNvCxnSpPr/>
          <p:nvPr/>
        </p:nvCxnSpPr>
        <p:spPr>
          <a:xfrm>
            <a:off x="803197" y="2929772"/>
            <a:ext cx="2155539" cy="1230642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4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Elbow Connector 80"/>
          <p:cNvCxnSpPr/>
          <p:nvPr/>
        </p:nvCxnSpPr>
        <p:spPr>
          <a:xfrm rot="5400000">
            <a:off x="5918884" y="3543865"/>
            <a:ext cx="1212494" cy="1188755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4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Elbow Connector 82"/>
          <p:cNvCxnSpPr/>
          <p:nvPr/>
        </p:nvCxnSpPr>
        <p:spPr>
          <a:xfrm rot="16200000" flipH="1">
            <a:off x="2751832" y="3656432"/>
            <a:ext cx="1119980" cy="99342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4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Group 95"/>
          <p:cNvGrpSpPr/>
          <p:nvPr/>
        </p:nvGrpSpPr>
        <p:grpSpPr>
          <a:xfrm>
            <a:off x="2884040" y="4828711"/>
            <a:ext cx="4176464" cy="631156"/>
            <a:chOff x="1922078" y="3896711"/>
            <a:chExt cx="5299844" cy="821660"/>
          </a:xfrm>
          <a:solidFill>
            <a:schemeClr val="accent3"/>
          </a:solidFill>
        </p:grpSpPr>
        <p:sp>
          <p:nvSpPr>
            <p:cNvPr id="145" name="Rounded Rectangle 94"/>
            <p:cNvSpPr/>
            <p:nvPr/>
          </p:nvSpPr>
          <p:spPr>
            <a:xfrm>
              <a:off x="1922078" y="3958766"/>
              <a:ext cx="5299844" cy="75960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37951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46" name="Rounded Rectangle 86"/>
            <p:cNvSpPr/>
            <p:nvPr/>
          </p:nvSpPr>
          <p:spPr>
            <a:xfrm>
              <a:off x="1922078" y="3896711"/>
              <a:ext cx="5299844" cy="75960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37951"/>
              <a:endParaRPr lang="en-US" sz="2400" dirty="0">
                <a:solidFill>
                  <a:schemeClr val="tx1"/>
                </a:solidFill>
              </a:endParaRPr>
            </a:p>
          </p:txBody>
        </p:sp>
      </p:grpSp>
      <p:sp>
        <p:nvSpPr>
          <p:cNvPr id="147" name="Sev01"/>
          <p:cNvSpPr>
            <a:spLocks noChangeAspect="1"/>
          </p:cNvSpPr>
          <p:nvPr/>
        </p:nvSpPr>
        <p:spPr>
          <a:xfrm>
            <a:off x="2206295" y="2328587"/>
            <a:ext cx="1259508" cy="125950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37951"/>
            <a:endParaRPr lang="en-US" sz="4800" dirty="0">
              <a:solidFill>
                <a:schemeClr val="tx1"/>
              </a:solidFill>
              <a:latin typeface="FontAwesome" pitchFamily="2" charset="0"/>
            </a:endParaRPr>
          </a:p>
        </p:txBody>
      </p:sp>
      <p:sp>
        <p:nvSpPr>
          <p:cNvPr id="148" name="Sev01"/>
          <p:cNvSpPr>
            <a:spLocks noChangeAspect="1"/>
          </p:cNvSpPr>
          <p:nvPr/>
        </p:nvSpPr>
        <p:spPr>
          <a:xfrm>
            <a:off x="361246" y="2023632"/>
            <a:ext cx="906162" cy="90616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37951"/>
            <a:endParaRPr lang="en-US" sz="4800" dirty="0">
              <a:solidFill>
                <a:schemeClr val="tx1"/>
              </a:solidFill>
              <a:latin typeface="FontAwesome" pitchFamily="2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11685" y="1062295"/>
            <a:ext cx="18492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37951"/>
            <a:r>
              <a:rPr lang="ru-RU" sz="1100" b="1" dirty="0" smtClean="0">
                <a:solidFill>
                  <a:srgbClr val="FF3300"/>
                </a:solidFill>
              </a:rPr>
              <a:t>Создание условий для легкого старта и комфортного ведения бизнеса</a:t>
            </a:r>
            <a:endParaRPr lang="en-US" sz="1100" dirty="0">
              <a:solidFill>
                <a:srgbClr val="FF330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1827415" y="1029352"/>
            <a:ext cx="20607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 defTabSz="1237951"/>
            <a:r>
              <a:rPr lang="ru-RU" dirty="0" smtClean="0">
                <a:solidFill>
                  <a:srgbClr val="FF3300"/>
                </a:solidFill>
              </a:rPr>
              <a:t>Создание благоприятных условий для осуществления деятельности </a:t>
            </a:r>
            <a:r>
              <a:rPr lang="ru-RU" dirty="0" err="1" smtClean="0">
                <a:solidFill>
                  <a:srgbClr val="FF3300"/>
                </a:solidFill>
              </a:rPr>
              <a:t>самозанятыми</a:t>
            </a:r>
            <a:r>
              <a:rPr lang="ru-RU" dirty="0" smtClean="0">
                <a:solidFill>
                  <a:srgbClr val="FF3300"/>
                </a:solidFill>
              </a:rPr>
              <a:t> гражданами</a:t>
            </a:r>
            <a:endParaRPr lang="ru-RU" dirty="0">
              <a:solidFill>
                <a:srgbClr val="FF3300"/>
              </a:solidFill>
            </a:endParaRPr>
          </a:p>
        </p:txBody>
      </p:sp>
      <p:sp>
        <p:nvSpPr>
          <p:cNvPr id="153" name="Sev01"/>
          <p:cNvSpPr>
            <a:spLocks noChangeAspect="1"/>
          </p:cNvSpPr>
          <p:nvPr/>
        </p:nvSpPr>
        <p:spPr>
          <a:xfrm>
            <a:off x="3996030" y="2742709"/>
            <a:ext cx="1841653" cy="1841651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37951"/>
            <a:endParaRPr lang="en-US" sz="4800" dirty="0">
              <a:solidFill>
                <a:srgbClr val="FF3300"/>
              </a:solidFill>
              <a:latin typeface="FontAwesome" pitchFamily="2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1971008" y="4620521"/>
            <a:ext cx="593280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1237951"/>
            <a:r>
              <a:rPr lang="ru-RU" sz="2800" b="1" dirty="0" smtClean="0"/>
              <a:t>915,1</a:t>
            </a:r>
            <a:r>
              <a:rPr lang="ru-RU" sz="4800" b="1" dirty="0" smtClean="0"/>
              <a:t> </a:t>
            </a:r>
            <a:r>
              <a:rPr lang="ru-RU" sz="2800" b="1" dirty="0" smtClean="0"/>
              <a:t>млн. </a:t>
            </a:r>
            <a:r>
              <a:rPr lang="ru-RU" sz="2800" b="1" dirty="0"/>
              <a:t>рублей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6022062" y="1570875"/>
            <a:ext cx="2187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37951"/>
            <a:r>
              <a:rPr lang="ru-RU" sz="1200" b="1" dirty="0" smtClean="0">
                <a:solidFill>
                  <a:srgbClr val="FF3300"/>
                </a:solidFill>
              </a:rPr>
              <a:t>Создание условий для акселерации </a:t>
            </a:r>
            <a:r>
              <a:rPr lang="ru-RU" sz="1200" b="1" dirty="0">
                <a:solidFill>
                  <a:srgbClr val="FF3300"/>
                </a:solidFill>
              </a:rPr>
              <a:t>субъектов МСП</a:t>
            </a:r>
            <a:endParaRPr lang="en-US" sz="1200" dirty="0">
              <a:solidFill>
                <a:srgbClr val="FF3300"/>
              </a:solidFill>
            </a:endParaRPr>
          </a:p>
        </p:txBody>
      </p:sp>
      <p:sp>
        <p:nvSpPr>
          <p:cNvPr id="156" name="Freeform 5"/>
          <p:cNvSpPr>
            <a:spLocks noEditPoints="1"/>
          </p:cNvSpPr>
          <p:nvPr/>
        </p:nvSpPr>
        <p:spPr bwMode="auto">
          <a:xfrm>
            <a:off x="2561997" y="2661846"/>
            <a:ext cx="515609" cy="568775"/>
          </a:xfrm>
          <a:custGeom>
            <a:avLst/>
            <a:gdLst/>
            <a:ahLst/>
            <a:cxnLst>
              <a:cxn ang="0">
                <a:pos x="250" y="250"/>
              </a:cxn>
              <a:cxn ang="0">
                <a:pos x="125" y="296"/>
              </a:cxn>
              <a:cxn ang="0">
                <a:pos x="0" y="250"/>
              </a:cxn>
              <a:cxn ang="0">
                <a:pos x="66" y="210"/>
              </a:cxn>
              <a:cxn ang="0">
                <a:pos x="79" y="219"/>
              </a:cxn>
              <a:cxn ang="0">
                <a:pos x="70" y="232"/>
              </a:cxn>
              <a:cxn ang="0">
                <a:pos x="23" y="251"/>
              </a:cxn>
              <a:cxn ang="0">
                <a:pos x="125" y="273"/>
              </a:cxn>
              <a:cxn ang="0">
                <a:pos x="228" y="250"/>
              </a:cxn>
              <a:cxn ang="0">
                <a:pos x="180" y="232"/>
              </a:cxn>
              <a:cxn ang="0">
                <a:pos x="171" y="219"/>
              </a:cxn>
              <a:cxn ang="0">
                <a:pos x="184" y="210"/>
              </a:cxn>
              <a:cxn ang="0">
                <a:pos x="250" y="250"/>
              </a:cxn>
              <a:cxn ang="0">
                <a:pos x="80" y="182"/>
              </a:cxn>
              <a:cxn ang="0">
                <a:pos x="91" y="182"/>
              </a:cxn>
              <a:cxn ang="0">
                <a:pos x="91" y="250"/>
              </a:cxn>
              <a:cxn ang="0">
                <a:pos x="102" y="262"/>
              </a:cxn>
              <a:cxn ang="0">
                <a:pos x="148" y="262"/>
              </a:cxn>
              <a:cxn ang="0">
                <a:pos x="159" y="250"/>
              </a:cxn>
              <a:cxn ang="0">
                <a:pos x="159" y="182"/>
              </a:cxn>
              <a:cxn ang="0">
                <a:pos x="171" y="182"/>
              </a:cxn>
              <a:cxn ang="0">
                <a:pos x="182" y="171"/>
              </a:cxn>
              <a:cxn ang="0">
                <a:pos x="182" y="102"/>
              </a:cxn>
              <a:cxn ang="0">
                <a:pos x="157" y="82"/>
              </a:cxn>
              <a:cxn ang="0">
                <a:pos x="125" y="80"/>
              </a:cxn>
              <a:cxn ang="0">
                <a:pos x="93" y="82"/>
              </a:cxn>
              <a:cxn ang="0">
                <a:pos x="68" y="102"/>
              </a:cxn>
              <a:cxn ang="0">
                <a:pos x="68" y="171"/>
              </a:cxn>
              <a:cxn ang="0">
                <a:pos x="80" y="182"/>
              </a:cxn>
              <a:cxn ang="0">
                <a:pos x="125" y="68"/>
              </a:cxn>
              <a:cxn ang="0">
                <a:pos x="159" y="34"/>
              </a:cxn>
              <a:cxn ang="0">
                <a:pos x="125" y="0"/>
              </a:cxn>
              <a:cxn ang="0">
                <a:pos x="91" y="34"/>
              </a:cxn>
              <a:cxn ang="0">
                <a:pos x="125" y="68"/>
              </a:cxn>
              <a:cxn ang="0">
                <a:pos x="125" y="68"/>
              </a:cxn>
              <a:cxn ang="0">
                <a:pos x="125" y="68"/>
              </a:cxn>
            </a:cxnLst>
            <a:rect l="0" t="0" r="r" b="b"/>
            <a:pathLst>
              <a:path w="250" h="296">
                <a:moveTo>
                  <a:pt x="250" y="250"/>
                </a:moveTo>
                <a:cubicBezTo>
                  <a:pt x="250" y="282"/>
                  <a:pt x="185" y="296"/>
                  <a:pt x="125" y="296"/>
                </a:cubicBezTo>
                <a:cubicBezTo>
                  <a:pt x="65" y="296"/>
                  <a:pt x="0" y="282"/>
                  <a:pt x="0" y="250"/>
                </a:cubicBezTo>
                <a:cubicBezTo>
                  <a:pt x="0" y="226"/>
                  <a:pt x="36" y="215"/>
                  <a:pt x="66" y="210"/>
                </a:cubicBezTo>
                <a:cubicBezTo>
                  <a:pt x="72" y="209"/>
                  <a:pt x="78" y="213"/>
                  <a:pt x="79" y="219"/>
                </a:cubicBezTo>
                <a:cubicBezTo>
                  <a:pt x="80" y="225"/>
                  <a:pt x="76" y="231"/>
                  <a:pt x="70" y="232"/>
                </a:cubicBezTo>
                <a:cubicBezTo>
                  <a:pt x="33" y="239"/>
                  <a:pt x="23" y="249"/>
                  <a:pt x="23" y="251"/>
                </a:cubicBezTo>
                <a:cubicBezTo>
                  <a:pt x="24" y="257"/>
                  <a:pt x="58" y="273"/>
                  <a:pt x="125" y="273"/>
                </a:cubicBezTo>
                <a:cubicBezTo>
                  <a:pt x="192" y="273"/>
                  <a:pt x="226" y="257"/>
                  <a:pt x="228" y="250"/>
                </a:cubicBezTo>
                <a:cubicBezTo>
                  <a:pt x="227" y="249"/>
                  <a:pt x="217" y="238"/>
                  <a:pt x="180" y="232"/>
                </a:cubicBezTo>
                <a:cubicBezTo>
                  <a:pt x="174" y="231"/>
                  <a:pt x="170" y="225"/>
                  <a:pt x="171" y="219"/>
                </a:cubicBezTo>
                <a:cubicBezTo>
                  <a:pt x="172" y="213"/>
                  <a:pt x="178" y="209"/>
                  <a:pt x="184" y="210"/>
                </a:cubicBezTo>
                <a:cubicBezTo>
                  <a:pt x="214" y="215"/>
                  <a:pt x="250" y="226"/>
                  <a:pt x="250" y="250"/>
                </a:cubicBezTo>
                <a:close/>
                <a:moveTo>
                  <a:pt x="80" y="182"/>
                </a:moveTo>
                <a:cubicBezTo>
                  <a:pt x="91" y="182"/>
                  <a:pt x="91" y="182"/>
                  <a:pt x="91" y="182"/>
                </a:cubicBezTo>
                <a:cubicBezTo>
                  <a:pt x="91" y="250"/>
                  <a:pt x="91" y="250"/>
                  <a:pt x="91" y="250"/>
                </a:cubicBezTo>
                <a:cubicBezTo>
                  <a:pt x="91" y="257"/>
                  <a:pt x="96" y="262"/>
                  <a:pt x="102" y="262"/>
                </a:cubicBezTo>
                <a:cubicBezTo>
                  <a:pt x="148" y="262"/>
                  <a:pt x="148" y="262"/>
                  <a:pt x="148" y="262"/>
                </a:cubicBezTo>
                <a:cubicBezTo>
                  <a:pt x="154" y="262"/>
                  <a:pt x="159" y="257"/>
                  <a:pt x="159" y="250"/>
                </a:cubicBezTo>
                <a:cubicBezTo>
                  <a:pt x="159" y="182"/>
                  <a:pt x="159" y="182"/>
                  <a:pt x="159" y="182"/>
                </a:cubicBezTo>
                <a:cubicBezTo>
                  <a:pt x="171" y="182"/>
                  <a:pt x="171" y="182"/>
                  <a:pt x="171" y="182"/>
                </a:cubicBezTo>
                <a:cubicBezTo>
                  <a:pt x="177" y="182"/>
                  <a:pt x="182" y="177"/>
                  <a:pt x="182" y="171"/>
                </a:cubicBezTo>
                <a:cubicBezTo>
                  <a:pt x="182" y="102"/>
                  <a:pt x="182" y="102"/>
                  <a:pt x="182" y="102"/>
                </a:cubicBezTo>
                <a:cubicBezTo>
                  <a:pt x="182" y="97"/>
                  <a:pt x="173" y="84"/>
                  <a:pt x="157" y="82"/>
                </a:cubicBezTo>
                <a:cubicBezTo>
                  <a:pt x="150" y="81"/>
                  <a:pt x="138" y="80"/>
                  <a:pt x="125" y="80"/>
                </a:cubicBezTo>
                <a:cubicBezTo>
                  <a:pt x="112" y="80"/>
                  <a:pt x="100" y="81"/>
                  <a:pt x="93" y="82"/>
                </a:cubicBezTo>
                <a:cubicBezTo>
                  <a:pt x="77" y="84"/>
                  <a:pt x="68" y="97"/>
                  <a:pt x="68" y="102"/>
                </a:cubicBezTo>
                <a:cubicBezTo>
                  <a:pt x="68" y="171"/>
                  <a:pt x="68" y="171"/>
                  <a:pt x="68" y="171"/>
                </a:cubicBezTo>
                <a:cubicBezTo>
                  <a:pt x="68" y="177"/>
                  <a:pt x="73" y="182"/>
                  <a:pt x="80" y="182"/>
                </a:cubicBezTo>
                <a:close/>
                <a:moveTo>
                  <a:pt x="125" y="68"/>
                </a:moveTo>
                <a:cubicBezTo>
                  <a:pt x="144" y="68"/>
                  <a:pt x="159" y="53"/>
                  <a:pt x="159" y="34"/>
                </a:cubicBezTo>
                <a:cubicBezTo>
                  <a:pt x="159" y="15"/>
                  <a:pt x="144" y="0"/>
                  <a:pt x="125" y="0"/>
                </a:cubicBezTo>
                <a:cubicBezTo>
                  <a:pt x="106" y="0"/>
                  <a:pt x="91" y="15"/>
                  <a:pt x="91" y="34"/>
                </a:cubicBezTo>
                <a:cubicBezTo>
                  <a:pt x="91" y="53"/>
                  <a:pt x="106" y="68"/>
                  <a:pt x="125" y="68"/>
                </a:cubicBezTo>
                <a:close/>
                <a:moveTo>
                  <a:pt x="125" y="68"/>
                </a:moveTo>
                <a:cubicBezTo>
                  <a:pt x="125" y="68"/>
                  <a:pt x="125" y="68"/>
                  <a:pt x="125" y="68"/>
                </a:cubicBezTo>
              </a:path>
            </a:pathLst>
          </a:custGeom>
          <a:solidFill>
            <a:srgbClr val="623B2A"/>
          </a:solidFill>
          <a:ln w="9525">
            <a:noFill/>
            <a:round/>
            <a:headEnd/>
            <a:tailEnd/>
          </a:ln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pPr defTabSz="1237951"/>
            <a:endParaRPr lang="en-US" sz="2400" dirty="0"/>
          </a:p>
        </p:txBody>
      </p:sp>
      <p:sp>
        <p:nvSpPr>
          <p:cNvPr id="157" name="Freeform 182"/>
          <p:cNvSpPr>
            <a:spLocks noEditPoints="1"/>
          </p:cNvSpPr>
          <p:nvPr/>
        </p:nvSpPr>
        <p:spPr bwMode="auto">
          <a:xfrm>
            <a:off x="4428244" y="3258575"/>
            <a:ext cx="959789" cy="798020"/>
          </a:xfrm>
          <a:custGeom>
            <a:avLst/>
            <a:gdLst/>
            <a:ahLst/>
            <a:cxnLst>
              <a:cxn ang="0">
                <a:pos x="70" y="24"/>
              </a:cxn>
              <a:cxn ang="0">
                <a:pos x="29" y="50"/>
              </a:cxn>
              <a:cxn ang="0">
                <a:pos x="0" y="26"/>
              </a:cxn>
              <a:cxn ang="0">
                <a:pos x="42" y="0"/>
              </a:cxn>
              <a:cxn ang="0">
                <a:pos x="70" y="24"/>
              </a:cxn>
              <a:cxn ang="0">
                <a:pos x="70" y="74"/>
              </a:cxn>
              <a:cxn ang="0">
                <a:pos x="42" y="98"/>
              </a:cxn>
              <a:cxn ang="0">
                <a:pos x="0" y="72"/>
              </a:cxn>
              <a:cxn ang="0">
                <a:pos x="29" y="50"/>
              </a:cxn>
              <a:cxn ang="0">
                <a:pos x="70" y="74"/>
              </a:cxn>
              <a:cxn ang="0">
                <a:pos x="109" y="104"/>
              </a:cxn>
              <a:cxn ang="0">
                <a:pos x="70" y="128"/>
              </a:cxn>
              <a:cxn ang="0">
                <a:pos x="70" y="128"/>
              </a:cxn>
              <a:cxn ang="0">
                <a:pos x="70" y="128"/>
              </a:cxn>
              <a:cxn ang="0">
                <a:pos x="70" y="128"/>
              </a:cxn>
              <a:cxn ang="0">
                <a:pos x="70" y="128"/>
              </a:cxn>
              <a:cxn ang="0">
                <a:pos x="29" y="104"/>
              </a:cxn>
              <a:cxn ang="0">
                <a:pos x="29" y="95"/>
              </a:cxn>
              <a:cxn ang="0">
                <a:pos x="42" y="102"/>
              </a:cxn>
              <a:cxn ang="0">
                <a:pos x="70" y="78"/>
              </a:cxn>
              <a:cxn ang="0">
                <a:pos x="70" y="78"/>
              </a:cxn>
              <a:cxn ang="0">
                <a:pos x="70" y="78"/>
              </a:cxn>
              <a:cxn ang="0">
                <a:pos x="70" y="78"/>
              </a:cxn>
              <a:cxn ang="0">
                <a:pos x="70" y="78"/>
              </a:cxn>
              <a:cxn ang="0">
                <a:pos x="98" y="102"/>
              </a:cxn>
              <a:cxn ang="0">
                <a:pos x="109" y="95"/>
              </a:cxn>
              <a:cxn ang="0">
                <a:pos x="109" y="104"/>
              </a:cxn>
              <a:cxn ang="0">
                <a:pos x="137" y="26"/>
              </a:cxn>
              <a:cxn ang="0">
                <a:pos x="111" y="50"/>
              </a:cxn>
              <a:cxn ang="0">
                <a:pos x="70" y="24"/>
              </a:cxn>
              <a:cxn ang="0">
                <a:pos x="98" y="0"/>
              </a:cxn>
              <a:cxn ang="0">
                <a:pos x="137" y="26"/>
              </a:cxn>
              <a:cxn ang="0">
                <a:pos x="137" y="72"/>
              </a:cxn>
              <a:cxn ang="0">
                <a:pos x="98" y="98"/>
              </a:cxn>
              <a:cxn ang="0">
                <a:pos x="70" y="74"/>
              </a:cxn>
              <a:cxn ang="0">
                <a:pos x="111" y="50"/>
              </a:cxn>
              <a:cxn ang="0">
                <a:pos x="137" y="72"/>
              </a:cxn>
            </a:cxnLst>
            <a:rect l="0" t="0" r="r" b="b"/>
            <a:pathLst>
              <a:path w="137" h="128">
                <a:moveTo>
                  <a:pt x="70" y="24"/>
                </a:moveTo>
                <a:lnTo>
                  <a:pt x="29" y="50"/>
                </a:lnTo>
                <a:lnTo>
                  <a:pt x="0" y="26"/>
                </a:lnTo>
                <a:lnTo>
                  <a:pt x="42" y="0"/>
                </a:lnTo>
                <a:lnTo>
                  <a:pt x="70" y="24"/>
                </a:lnTo>
                <a:close/>
                <a:moveTo>
                  <a:pt x="70" y="74"/>
                </a:moveTo>
                <a:lnTo>
                  <a:pt x="42" y="98"/>
                </a:lnTo>
                <a:lnTo>
                  <a:pt x="0" y="72"/>
                </a:lnTo>
                <a:lnTo>
                  <a:pt x="29" y="50"/>
                </a:lnTo>
                <a:lnTo>
                  <a:pt x="70" y="74"/>
                </a:lnTo>
                <a:close/>
                <a:moveTo>
                  <a:pt x="109" y="104"/>
                </a:moveTo>
                <a:lnTo>
                  <a:pt x="70" y="128"/>
                </a:lnTo>
                <a:lnTo>
                  <a:pt x="70" y="128"/>
                </a:lnTo>
                <a:lnTo>
                  <a:pt x="70" y="128"/>
                </a:lnTo>
                <a:lnTo>
                  <a:pt x="70" y="128"/>
                </a:lnTo>
                <a:lnTo>
                  <a:pt x="70" y="128"/>
                </a:lnTo>
                <a:lnTo>
                  <a:pt x="29" y="104"/>
                </a:lnTo>
                <a:lnTo>
                  <a:pt x="29" y="95"/>
                </a:lnTo>
                <a:lnTo>
                  <a:pt x="42" y="102"/>
                </a:lnTo>
                <a:lnTo>
                  <a:pt x="70" y="78"/>
                </a:lnTo>
                <a:lnTo>
                  <a:pt x="70" y="78"/>
                </a:lnTo>
                <a:lnTo>
                  <a:pt x="70" y="78"/>
                </a:lnTo>
                <a:lnTo>
                  <a:pt x="70" y="78"/>
                </a:lnTo>
                <a:lnTo>
                  <a:pt x="70" y="78"/>
                </a:lnTo>
                <a:lnTo>
                  <a:pt x="98" y="102"/>
                </a:lnTo>
                <a:lnTo>
                  <a:pt x="109" y="95"/>
                </a:lnTo>
                <a:lnTo>
                  <a:pt x="109" y="104"/>
                </a:lnTo>
                <a:close/>
                <a:moveTo>
                  <a:pt x="137" y="26"/>
                </a:moveTo>
                <a:lnTo>
                  <a:pt x="111" y="50"/>
                </a:lnTo>
                <a:lnTo>
                  <a:pt x="70" y="24"/>
                </a:lnTo>
                <a:lnTo>
                  <a:pt x="98" y="0"/>
                </a:lnTo>
                <a:lnTo>
                  <a:pt x="137" y="26"/>
                </a:lnTo>
                <a:close/>
                <a:moveTo>
                  <a:pt x="137" y="72"/>
                </a:moveTo>
                <a:lnTo>
                  <a:pt x="98" y="98"/>
                </a:lnTo>
                <a:lnTo>
                  <a:pt x="70" y="74"/>
                </a:lnTo>
                <a:lnTo>
                  <a:pt x="111" y="50"/>
                </a:lnTo>
                <a:lnTo>
                  <a:pt x="137" y="72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pPr defTabSz="1237951"/>
            <a:endParaRPr lang="en-US" sz="2400" dirty="0"/>
          </a:p>
        </p:txBody>
      </p:sp>
      <p:pic>
        <p:nvPicPr>
          <p:cNvPr id="158" name="Рисунок 157"/>
          <p:cNvPicPr>
            <a:picLocks noChangeAspect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117" y="2241946"/>
            <a:ext cx="495241" cy="495241"/>
          </a:xfrm>
          <a:prstGeom prst="rect">
            <a:avLst/>
          </a:prstGeom>
        </p:spPr>
      </p:pic>
      <p:sp>
        <p:nvSpPr>
          <p:cNvPr id="160" name="Прямоугольник 159"/>
          <p:cNvSpPr/>
          <p:nvPr/>
        </p:nvSpPr>
        <p:spPr>
          <a:xfrm>
            <a:off x="2536757" y="4121160"/>
            <a:ext cx="1307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37951"/>
            <a:r>
              <a:rPr lang="ru-RU" sz="1920" b="1" dirty="0" smtClean="0"/>
              <a:t>8,9</a:t>
            </a:r>
            <a:endParaRPr lang="ru-RU" sz="1920" b="1" dirty="0"/>
          </a:p>
          <a:p>
            <a:pPr algn="ctr" defTabSz="1237951"/>
            <a:r>
              <a:rPr lang="ru-RU" sz="1600" b="1" dirty="0"/>
              <a:t>млн. руб.</a:t>
            </a:r>
            <a:r>
              <a:rPr lang="ru-RU" sz="1440" b="1" dirty="0"/>
              <a:t> </a:t>
            </a:r>
          </a:p>
        </p:txBody>
      </p:sp>
      <p:sp>
        <p:nvSpPr>
          <p:cNvPr id="161" name="Прямоугольник 160"/>
          <p:cNvSpPr/>
          <p:nvPr/>
        </p:nvSpPr>
        <p:spPr>
          <a:xfrm>
            <a:off x="6028665" y="4151023"/>
            <a:ext cx="12510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37951"/>
            <a:r>
              <a:rPr lang="ru-RU" sz="2000" b="1" dirty="0" smtClean="0"/>
              <a:t>589,0</a:t>
            </a:r>
            <a:r>
              <a:rPr lang="ru-RU" sz="1440" b="1" dirty="0" smtClean="0"/>
              <a:t> </a:t>
            </a:r>
          </a:p>
          <a:p>
            <a:pPr algn="ctr" defTabSz="1237951"/>
            <a:r>
              <a:rPr lang="ru-RU" sz="1600" b="1" dirty="0" smtClean="0"/>
              <a:t>млн</a:t>
            </a:r>
            <a:r>
              <a:rPr lang="ru-RU" sz="1600" b="1" dirty="0"/>
              <a:t>. руб.</a:t>
            </a:r>
            <a:endParaRPr lang="ru-RU" sz="1600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8203449" y="3021878"/>
            <a:ext cx="12510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37951"/>
            <a:r>
              <a:rPr lang="ru-RU" sz="2000" b="1" dirty="0" smtClean="0"/>
              <a:t>260,6</a:t>
            </a:r>
            <a:r>
              <a:rPr lang="ru-RU" sz="1440" b="1" dirty="0" smtClean="0"/>
              <a:t> </a:t>
            </a:r>
          </a:p>
          <a:p>
            <a:pPr algn="ctr" defTabSz="1237951"/>
            <a:r>
              <a:rPr lang="ru-RU" sz="1600" b="1" dirty="0" smtClean="0"/>
              <a:t>млн</a:t>
            </a:r>
            <a:r>
              <a:rPr lang="ru-RU" sz="1600" b="1" dirty="0"/>
              <a:t>. руб.</a:t>
            </a:r>
            <a:endParaRPr lang="ru-RU" sz="1600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519423" y="3047727"/>
            <a:ext cx="1307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37951"/>
            <a:r>
              <a:rPr lang="ru-RU" sz="1920" b="1" dirty="0" smtClean="0"/>
              <a:t>56,6</a:t>
            </a:r>
            <a:endParaRPr lang="ru-RU" sz="1920" b="1" dirty="0"/>
          </a:p>
          <a:p>
            <a:pPr algn="ctr" defTabSz="1237951"/>
            <a:r>
              <a:rPr lang="ru-RU" sz="1600" b="1" dirty="0"/>
              <a:t>млн. руб.</a:t>
            </a:r>
            <a:r>
              <a:rPr lang="ru-RU" sz="1440" b="1" dirty="0"/>
              <a:t> 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8338669" y="1362301"/>
            <a:ext cx="1819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 defTabSz="1237951"/>
            <a:r>
              <a:rPr lang="ru-RU" dirty="0" smtClean="0">
                <a:solidFill>
                  <a:srgbClr val="FF3300"/>
                </a:solidFill>
              </a:rPr>
              <a:t>Индивидуальная программа СЭР АК</a:t>
            </a:r>
            <a:endParaRPr lang="ru-RU" dirty="0">
              <a:solidFill>
                <a:srgbClr val="FF3300"/>
              </a:solidFill>
            </a:endParaRPr>
          </a:p>
        </p:txBody>
      </p:sp>
      <p:sp>
        <p:nvSpPr>
          <p:cNvPr id="166" name="Sev01"/>
          <p:cNvSpPr>
            <a:spLocks noChangeAspect="1"/>
          </p:cNvSpPr>
          <p:nvPr/>
        </p:nvSpPr>
        <p:spPr>
          <a:xfrm>
            <a:off x="6514248" y="2325383"/>
            <a:ext cx="1259508" cy="125950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37951"/>
            <a:endParaRPr lang="en-US" sz="4800" dirty="0">
              <a:solidFill>
                <a:schemeClr val="tx1"/>
              </a:solidFill>
              <a:latin typeface="FontAwesome" pitchFamily="2" charset="0"/>
            </a:endParaRPr>
          </a:p>
        </p:txBody>
      </p:sp>
      <p:sp>
        <p:nvSpPr>
          <p:cNvPr id="167" name="Freeform 135"/>
          <p:cNvSpPr>
            <a:spLocks noEditPoints="1"/>
          </p:cNvSpPr>
          <p:nvPr/>
        </p:nvSpPr>
        <p:spPr bwMode="auto">
          <a:xfrm>
            <a:off x="6909454" y="2751826"/>
            <a:ext cx="469120" cy="467732"/>
          </a:xfrm>
          <a:custGeom>
            <a:avLst/>
            <a:gdLst/>
            <a:ahLst/>
            <a:cxnLst>
              <a:cxn ang="0">
                <a:pos x="13" y="39"/>
              </a:cxn>
              <a:cxn ang="0">
                <a:pos x="8" y="39"/>
              </a:cxn>
              <a:cxn ang="0">
                <a:pos x="0" y="33"/>
              </a:cxn>
              <a:cxn ang="0">
                <a:pos x="5" y="19"/>
              </a:cxn>
              <a:cxn ang="0">
                <a:pos x="15" y="22"/>
              </a:cxn>
              <a:cxn ang="0">
                <a:pos x="20" y="21"/>
              </a:cxn>
              <a:cxn ang="0">
                <a:pos x="20" y="24"/>
              </a:cxn>
              <a:cxn ang="0">
                <a:pos x="23" y="34"/>
              </a:cxn>
              <a:cxn ang="0">
                <a:pos x="13" y="39"/>
              </a:cxn>
              <a:cxn ang="0">
                <a:pos x="15" y="19"/>
              </a:cxn>
              <a:cxn ang="0">
                <a:pos x="5" y="9"/>
              </a:cxn>
              <a:cxn ang="0">
                <a:pos x="15" y="0"/>
              </a:cxn>
              <a:cxn ang="0">
                <a:pos x="25" y="9"/>
              </a:cxn>
              <a:cxn ang="0">
                <a:pos x="15" y="19"/>
              </a:cxn>
              <a:cxn ang="0">
                <a:pos x="53" y="68"/>
              </a:cxn>
              <a:cxn ang="0">
                <a:pos x="20" y="68"/>
              </a:cxn>
              <a:cxn ang="0">
                <a:pos x="10" y="58"/>
              </a:cxn>
              <a:cxn ang="0">
                <a:pos x="23" y="36"/>
              </a:cxn>
              <a:cxn ang="0">
                <a:pos x="37" y="41"/>
              </a:cxn>
              <a:cxn ang="0">
                <a:pos x="50" y="36"/>
              </a:cxn>
              <a:cxn ang="0">
                <a:pos x="64" y="58"/>
              </a:cxn>
              <a:cxn ang="0">
                <a:pos x="53" y="68"/>
              </a:cxn>
              <a:cxn ang="0">
                <a:pos x="37" y="39"/>
              </a:cxn>
              <a:cxn ang="0">
                <a:pos x="22" y="24"/>
              </a:cxn>
              <a:cxn ang="0">
                <a:pos x="37" y="9"/>
              </a:cxn>
              <a:cxn ang="0">
                <a:pos x="51" y="24"/>
              </a:cxn>
              <a:cxn ang="0">
                <a:pos x="37" y="39"/>
              </a:cxn>
              <a:cxn ang="0">
                <a:pos x="59" y="19"/>
              </a:cxn>
              <a:cxn ang="0">
                <a:pos x="49" y="9"/>
              </a:cxn>
              <a:cxn ang="0">
                <a:pos x="59" y="0"/>
              </a:cxn>
              <a:cxn ang="0">
                <a:pos x="68" y="9"/>
              </a:cxn>
              <a:cxn ang="0">
                <a:pos x="59" y="19"/>
              </a:cxn>
              <a:cxn ang="0">
                <a:pos x="66" y="39"/>
              </a:cxn>
              <a:cxn ang="0">
                <a:pos x="61" y="39"/>
              </a:cxn>
              <a:cxn ang="0">
                <a:pos x="51" y="34"/>
              </a:cxn>
              <a:cxn ang="0">
                <a:pos x="54" y="24"/>
              </a:cxn>
              <a:cxn ang="0">
                <a:pos x="54" y="21"/>
              </a:cxn>
              <a:cxn ang="0">
                <a:pos x="59" y="22"/>
              </a:cxn>
              <a:cxn ang="0">
                <a:pos x="69" y="19"/>
              </a:cxn>
              <a:cxn ang="0">
                <a:pos x="73" y="33"/>
              </a:cxn>
              <a:cxn ang="0">
                <a:pos x="66" y="39"/>
              </a:cxn>
            </a:cxnLst>
            <a:rect l="0" t="0" r="r" b="b"/>
            <a:pathLst>
              <a:path w="73" h="68">
                <a:moveTo>
                  <a:pt x="13" y="39"/>
                </a:moveTo>
                <a:cubicBezTo>
                  <a:pt x="8" y="39"/>
                  <a:pt x="8" y="39"/>
                  <a:pt x="8" y="39"/>
                </a:cubicBezTo>
                <a:cubicBezTo>
                  <a:pt x="4" y="39"/>
                  <a:pt x="0" y="37"/>
                  <a:pt x="0" y="33"/>
                </a:cubicBezTo>
                <a:cubicBezTo>
                  <a:pt x="0" y="29"/>
                  <a:pt x="0" y="19"/>
                  <a:pt x="5" y="19"/>
                </a:cubicBezTo>
                <a:cubicBezTo>
                  <a:pt x="6" y="19"/>
                  <a:pt x="10" y="22"/>
                  <a:pt x="15" y="22"/>
                </a:cubicBezTo>
                <a:cubicBezTo>
                  <a:pt x="17" y="22"/>
                  <a:pt x="18" y="22"/>
                  <a:pt x="20" y="21"/>
                </a:cubicBezTo>
                <a:cubicBezTo>
                  <a:pt x="20" y="22"/>
                  <a:pt x="20" y="23"/>
                  <a:pt x="20" y="24"/>
                </a:cubicBezTo>
                <a:cubicBezTo>
                  <a:pt x="20" y="27"/>
                  <a:pt x="21" y="31"/>
                  <a:pt x="23" y="34"/>
                </a:cubicBezTo>
                <a:cubicBezTo>
                  <a:pt x="19" y="34"/>
                  <a:pt x="15" y="36"/>
                  <a:pt x="13" y="39"/>
                </a:cubicBezTo>
                <a:close/>
                <a:moveTo>
                  <a:pt x="15" y="19"/>
                </a:moveTo>
                <a:cubicBezTo>
                  <a:pt x="10" y="19"/>
                  <a:pt x="5" y="15"/>
                  <a:pt x="5" y="9"/>
                </a:cubicBezTo>
                <a:cubicBezTo>
                  <a:pt x="5" y="4"/>
                  <a:pt x="10" y="0"/>
                  <a:pt x="15" y="0"/>
                </a:cubicBezTo>
                <a:cubicBezTo>
                  <a:pt x="20" y="0"/>
                  <a:pt x="25" y="4"/>
                  <a:pt x="25" y="9"/>
                </a:cubicBezTo>
                <a:cubicBezTo>
                  <a:pt x="25" y="15"/>
                  <a:pt x="20" y="19"/>
                  <a:pt x="15" y="19"/>
                </a:cubicBezTo>
                <a:close/>
                <a:moveTo>
                  <a:pt x="53" y="68"/>
                </a:moveTo>
                <a:cubicBezTo>
                  <a:pt x="20" y="68"/>
                  <a:pt x="20" y="68"/>
                  <a:pt x="20" y="68"/>
                </a:cubicBezTo>
                <a:cubicBezTo>
                  <a:pt x="14" y="68"/>
                  <a:pt x="10" y="64"/>
                  <a:pt x="10" y="58"/>
                </a:cubicBezTo>
                <a:cubicBezTo>
                  <a:pt x="10" y="49"/>
                  <a:pt x="12" y="36"/>
                  <a:pt x="23" y="36"/>
                </a:cubicBezTo>
                <a:cubicBezTo>
                  <a:pt x="25" y="36"/>
                  <a:pt x="29" y="41"/>
                  <a:pt x="37" y="41"/>
                </a:cubicBezTo>
                <a:cubicBezTo>
                  <a:pt x="44" y="41"/>
                  <a:pt x="49" y="36"/>
                  <a:pt x="50" y="36"/>
                </a:cubicBezTo>
                <a:cubicBezTo>
                  <a:pt x="62" y="36"/>
                  <a:pt x="64" y="49"/>
                  <a:pt x="64" y="58"/>
                </a:cubicBezTo>
                <a:cubicBezTo>
                  <a:pt x="64" y="64"/>
                  <a:pt x="60" y="68"/>
                  <a:pt x="53" y="68"/>
                </a:cubicBezTo>
                <a:close/>
                <a:moveTo>
                  <a:pt x="37" y="39"/>
                </a:moveTo>
                <a:cubicBezTo>
                  <a:pt x="29" y="39"/>
                  <a:pt x="22" y="32"/>
                  <a:pt x="22" y="24"/>
                </a:cubicBezTo>
                <a:cubicBezTo>
                  <a:pt x="22" y="16"/>
                  <a:pt x="29" y="9"/>
                  <a:pt x="37" y="9"/>
                </a:cubicBezTo>
                <a:cubicBezTo>
                  <a:pt x="45" y="9"/>
                  <a:pt x="51" y="16"/>
                  <a:pt x="51" y="24"/>
                </a:cubicBezTo>
                <a:cubicBezTo>
                  <a:pt x="51" y="32"/>
                  <a:pt x="45" y="39"/>
                  <a:pt x="37" y="39"/>
                </a:cubicBezTo>
                <a:close/>
                <a:moveTo>
                  <a:pt x="59" y="19"/>
                </a:moveTo>
                <a:cubicBezTo>
                  <a:pt x="53" y="19"/>
                  <a:pt x="49" y="15"/>
                  <a:pt x="49" y="9"/>
                </a:cubicBezTo>
                <a:cubicBezTo>
                  <a:pt x="49" y="4"/>
                  <a:pt x="53" y="0"/>
                  <a:pt x="59" y="0"/>
                </a:cubicBezTo>
                <a:cubicBezTo>
                  <a:pt x="64" y="0"/>
                  <a:pt x="68" y="4"/>
                  <a:pt x="68" y="9"/>
                </a:cubicBezTo>
                <a:cubicBezTo>
                  <a:pt x="68" y="15"/>
                  <a:pt x="64" y="19"/>
                  <a:pt x="59" y="19"/>
                </a:cubicBezTo>
                <a:close/>
                <a:moveTo>
                  <a:pt x="66" y="39"/>
                </a:moveTo>
                <a:cubicBezTo>
                  <a:pt x="61" y="39"/>
                  <a:pt x="61" y="39"/>
                  <a:pt x="61" y="39"/>
                </a:cubicBezTo>
                <a:cubicBezTo>
                  <a:pt x="58" y="36"/>
                  <a:pt x="55" y="34"/>
                  <a:pt x="51" y="34"/>
                </a:cubicBezTo>
                <a:cubicBezTo>
                  <a:pt x="53" y="31"/>
                  <a:pt x="54" y="27"/>
                  <a:pt x="54" y="24"/>
                </a:cubicBezTo>
                <a:cubicBezTo>
                  <a:pt x="54" y="23"/>
                  <a:pt x="54" y="22"/>
                  <a:pt x="54" y="21"/>
                </a:cubicBezTo>
                <a:cubicBezTo>
                  <a:pt x="55" y="22"/>
                  <a:pt x="57" y="22"/>
                  <a:pt x="59" y="22"/>
                </a:cubicBezTo>
                <a:cubicBezTo>
                  <a:pt x="64" y="22"/>
                  <a:pt x="68" y="19"/>
                  <a:pt x="69" y="19"/>
                </a:cubicBezTo>
                <a:cubicBezTo>
                  <a:pt x="73" y="19"/>
                  <a:pt x="73" y="29"/>
                  <a:pt x="73" y="33"/>
                </a:cubicBezTo>
                <a:cubicBezTo>
                  <a:pt x="73" y="37"/>
                  <a:pt x="70" y="39"/>
                  <a:pt x="66" y="39"/>
                </a:cubicBezTo>
                <a:close/>
              </a:path>
            </a:pathLst>
          </a:custGeom>
          <a:solidFill>
            <a:srgbClr val="623B2A"/>
          </a:solidFill>
          <a:ln w="9525">
            <a:noFill/>
            <a:round/>
            <a:headEnd/>
            <a:tailEnd/>
          </a:ln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pPr defTabSz="1237951"/>
            <a:endParaRPr lang="en-US" sz="2400" dirty="0"/>
          </a:p>
        </p:txBody>
      </p:sp>
      <p:sp>
        <p:nvSpPr>
          <p:cNvPr id="168" name="Sev01"/>
          <p:cNvSpPr>
            <a:spLocks noChangeAspect="1"/>
          </p:cNvSpPr>
          <p:nvPr/>
        </p:nvSpPr>
        <p:spPr>
          <a:xfrm>
            <a:off x="8759226" y="2033023"/>
            <a:ext cx="906162" cy="90616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37951"/>
            <a:endParaRPr lang="en-US" sz="4800" dirty="0">
              <a:solidFill>
                <a:schemeClr val="tx1"/>
              </a:solidFill>
              <a:latin typeface="FontAwesome" pitchFamily="2" charset="0"/>
            </a:endParaRPr>
          </a:p>
        </p:txBody>
      </p:sp>
      <p:sp>
        <p:nvSpPr>
          <p:cNvPr id="169" name="Freeform 66"/>
          <p:cNvSpPr>
            <a:spLocks noEditPoints="1"/>
          </p:cNvSpPr>
          <p:nvPr/>
        </p:nvSpPr>
        <p:spPr bwMode="auto">
          <a:xfrm>
            <a:off x="9010921" y="2359440"/>
            <a:ext cx="402772" cy="321727"/>
          </a:xfrm>
          <a:custGeom>
            <a:avLst/>
            <a:gdLst/>
            <a:ahLst/>
            <a:cxnLst>
              <a:cxn ang="0">
                <a:pos x="29" y="41"/>
              </a:cxn>
              <a:cxn ang="0">
                <a:pos x="22" y="40"/>
              </a:cxn>
              <a:cxn ang="0">
                <a:pos x="11" y="45"/>
              </a:cxn>
              <a:cxn ang="0">
                <a:pos x="7" y="46"/>
              </a:cxn>
              <a:cxn ang="0">
                <a:pos x="7" y="46"/>
              </a:cxn>
              <a:cxn ang="0">
                <a:pos x="6" y="45"/>
              </a:cxn>
              <a:cxn ang="0">
                <a:pos x="6" y="43"/>
              </a:cxn>
              <a:cxn ang="0">
                <a:pos x="11" y="36"/>
              </a:cxn>
              <a:cxn ang="0">
                <a:pos x="0" y="20"/>
              </a:cxn>
              <a:cxn ang="0">
                <a:pos x="29" y="0"/>
              </a:cxn>
              <a:cxn ang="0">
                <a:pos x="57" y="20"/>
              </a:cxn>
              <a:cxn ang="0">
                <a:pos x="29" y="41"/>
              </a:cxn>
              <a:cxn ang="0">
                <a:pos x="62" y="47"/>
              </a:cxn>
              <a:cxn ang="0">
                <a:pos x="66" y="53"/>
              </a:cxn>
              <a:cxn ang="0">
                <a:pos x="67" y="55"/>
              </a:cxn>
              <a:cxn ang="0">
                <a:pos x="66" y="56"/>
              </a:cxn>
              <a:cxn ang="0">
                <a:pos x="62" y="55"/>
              </a:cxn>
              <a:cxn ang="0">
                <a:pos x="51" y="50"/>
              </a:cxn>
              <a:cxn ang="0">
                <a:pos x="44" y="51"/>
              </a:cxn>
              <a:cxn ang="0">
                <a:pos x="25" y="46"/>
              </a:cxn>
              <a:cxn ang="0">
                <a:pos x="29" y="46"/>
              </a:cxn>
              <a:cxn ang="0">
                <a:pos x="52" y="39"/>
              </a:cxn>
              <a:cxn ang="0">
                <a:pos x="62" y="20"/>
              </a:cxn>
              <a:cxn ang="0">
                <a:pos x="61" y="14"/>
              </a:cxn>
              <a:cxn ang="0">
                <a:pos x="72" y="30"/>
              </a:cxn>
              <a:cxn ang="0">
                <a:pos x="62" y="47"/>
              </a:cxn>
            </a:cxnLst>
            <a:rect l="0" t="0" r="r" b="b"/>
            <a:pathLst>
              <a:path w="72" h="56">
                <a:moveTo>
                  <a:pt x="29" y="41"/>
                </a:moveTo>
                <a:cubicBezTo>
                  <a:pt x="26" y="41"/>
                  <a:pt x="24" y="40"/>
                  <a:pt x="22" y="40"/>
                </a:cubicBezTo>
                <a:cubicBezTo>
                  <a:pt x="18" y="42"/>
                  <a:pt x="15" y="44"/>
                  <a:pt x="11" y="45"/>
                </a:cubicBezTo>
                <a:cubicBezTo>
                  <a:pt x="9" y="45"/>
                  <a:pt x="8" y="46"/>
                  <a:pt x="7" y="46"/>
                </a:cubicBezTo>
                <a:cubicBezTo>
                  <a:pt x="7" y="46"/>
                  <a:pt x="7" y="46"/>
                  <a:pt x="7" y="46"/>
                </a:cubicBezTo>
                <a:cubicBezTo>
                  <a:pt x="6" y="46"/>
                  <a:pt x="6" y="45"/>
                  <a:pt x="6" y="45"/>
                </a:cubicBezTo>
                <a:cubicBezTo>
                  <a:pt x="5" y="44"/>
                  <a:pt x="6" y="43"/>
                  <a:pt x="6" y="43"/>
                </a:cubicBezTo>
                <a:cubicBezTo>
                  <a:pt x="8" y="41"/>
                  <a:pt x="10" y="40"/>
                  <a:pt x="11" y="36"/>
                </a:cubicBezTo>
                <a:cubicBezTo>
                  <a:pt x="5" y="32"/>
                  <a:pt x="0" y="27"/>
                  <a:pt x="0" y="20"/>
                </a:cubicBezTo>
                <a:cubicBezTo>
                  <a:pt x="0" y="9"/>
                  <a:pt x="13" y="0"/>
                  <a:pt x="29" y="0"/>
                </a:cubicBezTo>
                <a:cubicBezTo>
                  <a:pt x="44" y="0"/>
                  <a:pt x="57" y="9"/>
                  <a:pt x="57" y="20"/>
                </a:cubicBezTo>
                <a:cubicBezTo>
                  <a:pt x="57" y="32"/>
                  <a:pt x="44" y="41"/>
                  <a:pt x="29" y="41"/>
                </a:cubicBezTo>
                <a:close/>
                <a:moveTo>
                  <a:pt x="62" y="47"/>
                </a:moveTo>
                <a:cubicBezTo>
                  <a:pt x="63" y="50"/>
                  <a:pt x="65" y="51"/>
                  <a:pt x="66" y="53"/>
                </a:cubicBezTo>
                <a:cubicBezTo>
                  <a:pt x="67" y="54"/>
                  <a:pt x="67" y="54"/>
                  <a:pt x="67" y="55"/>
                </a:cubicBezTo>
                <a:cubicBezTo>
                  <a:pt x="67" y="56"/>
                  <a:pt x="67" y="56"/>
                  <a:pt x="66" y="56"/>
                </a:cubicBezTo>
                <a:cubicBezTo>
                  <a:pt x="65" y="56"/>
                  <a:pt x="63" y="56"/>
                  <a:pt x="62" y="55"/>
                </a:cubicBezTo>
                <a:cubicBezTo>
                  <a:pt x="58" y="54"/>
                  <a:pt x="55" y="53"/>
                  <a:pt x="51" y="50"/>
                </a:cubicBezTo>
                <a:cubicBezTo>
                  <a:pt x="49" y="51"/>
                  <a:pt x="47" y="51"/>
                  <a:pt x="44" y="51"/>
                </a:cubicBezTo>
                <a:cubicBezTo>
                  <a:pt x="37" y="51"/>
                  <a:pt x="30" y="49"/>
                  <a:pt x="25" y="46"/>
                </a:cubicBezTo>
                <a:cubicBezTo>
                  <a:pt x="26" y="46"/>
                  <a:pt x="28" y="46"/>
                  <a:pt x="29" y="46"/>
                </a:cubicBezTo>
                <a:cubicBezTo>
                  <a:pt x="37" y="46"/>
                  <a:pt x="46" y="43"/>
                  <a:pt x="52" y="39"/>
                </a:cubicBezTo>
                <a:cubicBezTo>
                  <a:pt x="58" y="34"/>
                  <a:pt x="62" y="27"/>
                  <a:pt x="62" y="20"/>
                </a:cubicBezTo>
                <a:cubicBezTo>
                  <a:pt x="62" y="18"/>
                  <a:pt x="62" y="16"/>
                  <a:pt x="61" y="14"/>
                </a:cubicBezTo>
                <a:cubicBezTo>
                  <a:pt x="68" y="18"/>
                  <a:pt x="72" y="24"/>
                  <a:pt x="72" y="30"/>
                </a:cubicBezTo>
                <a:cubicBezTo>
                  <a:pt x="72" y="37"/>
                  <a:pt x="68" y="43"/>
                  <a:pt x="62" y="47"/>
                </a:cubicBezTo>
                <a:close/>
              </a:path>
            </a:pathLst>
          </a:custGeom>
          <a:solidFill>
            <a:srgbClr val="623B2A"/>
          </a:solidFill>
          <a:ln w="9525">
            <a:noFill/>
            <a:round/>
            <a:headEnd/>
            <a:tailEnd/>
          </a:ln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3795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9643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Рисунок 46" descr="логотип МБ нац проект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0386" y="-144182"/>
            <a:ext cx="1276911" cy="958346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62313" y="161111"/>
            <a:ext cx="592866" cy="443996"/>
          </a:xfrm>
          <a:prstGeom prst="rect">
            <a:avLst/>
          </a:prstGeom>
        </p:spPr>
      </p:pic>
      <p:sp>
        <p:nvSpPr>
          <p:cNvPr id="49" name="Shape 288"/>
          <p:cNvSpPr txBox="1">
            <a:spLocks/>
          </p:cNvSpPr>
          <p:nvPr/>
        </p:nvSpPr>
        <p:spPr>
          <a:xfrm>
            <a:off x="515435" y="226243"/>
            <a:ext cx="8401587" cy="32748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756026">
              <a:buClr>
                <a:srgbClr val="283032"/>
              </a:buClr>
            </a:pPr>
            <a:r>
              <a:rPr lang="ru-RU" sz="2976" dirty="0">
                <a:solidFill>
                  <a:srgbClr val="2830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ГРАНТЫ</a:t>
            </a:r>
            <a:r>
              <a:rPr lang="ru-RU" sz="2976" dirty="0">
                <a:solidFill>
                  <a:srgbClr val="BB83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ПРИОРИТЕТНЫХ СФЕРАХ</a:t>
            </a:r>
          </a:p>
        </p:txBody>
      </p:sp>
      <p:sp>
        <p:nvSpPr>
          <p:cNvPr id="50" name="Slide Number Placeholder 156"/>
          <p:cNvSpPr txBox="1">
            <a:spLocks/>
          </p:cNvSpPr>
          <p:nvPr/>
        </p:nvSpPr>
        <p:spPr>
          <a:xfrm>
            <a:off x="9765605" y="69637"/>
            <a:ext cx="315020" cy="252307"/>
          </a:xfrm>
          <a:prstGeom prst="rect">
            <a:avLst/>
          </a:prstGeom>
          <a:solidFill>
            <a:srgbClr val="E04E39"/>
          </a:solidFill>
        </p:spPr>
        <p:txBody>
          <a:bodyPr anchor="ctr"/>
          <a:lstStyle>
            <a:defPPr>
              <a:defRPr lang="en-US"/>
            </a:defPPr>
            <a:lvl1pPr marL="0" algn="ctr" defTabSz="1031626" rtl="0" eaLnBrk="1" latinLnBrk="0" hangingPunct="1">
              <a:defRPr sz="9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5813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1626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7439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63252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9065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4878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10691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6504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52948"/>
            <a:fld id="{19913D84-385F-40E9-86FD-55A464649CD7}" type="slidenum">
              <a:rPr lang="en-US" sz="868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en-US" sz="868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29222" y="820715"/>
            <a:ext cx="1494241" cy="59538"/>
          </a:xfrm>
          <a:prstGeom prst="rect">
            <a:avLst/>
          </a:prstGeom>
          <a:solidFill>
            <a:srgbClr val="B67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6026"/>
            <a:endParaRPr lang="ru-RU" sz="1654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Shape 289"/>
          <p:cNvSpPr txBox="1">
            <a:spLocks/>
          </p:cNvSpPr>
          <p:nvPr/>
        </p:nvSpPr>
        <p:spPr>
          <a:xfrm>
            <a:off x="529222" y="612529"/>
            <a:ext cx="9274120" cy="130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 defTabSz="756026">
              <a:buClr>
                <a:srgbClr val="787D82"/>
              </a:buClr>
            </a:pPr>
            <a:r>
              <a:rPr lang="ru-RU" sz="132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Алтайского края по развитию предпринимательства и рыночной	инфраструктуры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C0E87C37-6856-4181-95C3-09C824AF3F65}"/>
              </a:ext>
            </a:extLst>
          </p:cNvPr>
          <p:cNvSpPr/>
          <p:nvPr/>
        </p:nvSpPr>
        <p:spPr>
          <a:xfrm>
            <a:off x="7860386" y="4776294"/>
            <a:ext cx="1990783" cy="563453"/>
          </a:xfrm>
          <a:prstGeom prst="rect">
            <a:avLst/>
          </a:prstGeom>
        </p:spPr>
        <p:txBody>
          <a:bodyPr wrap="square" lIns="100803" tIns="50402" rIns="100803" bIns="50402">
            <a:spAutoFit/>
          </a:bodyPr>
          <a:lstStyle/>
          <a:p>
            <a:r>
              <a:rPr lang="en-US" sz="1500" dirty="0">
                <a:solidFill>
                  <a:prstClr val="black"/>
                </a:solidFill>
                <a:cs typeface="Arial" pitchFamily="34" charset="0"/>
              </a:rPr>
              <a:t>        altsmb.ru</a:t>
            </a:r>
          </a:p>
          <a:p>
            <a:r>
              <a:rPr lang="en-US" sz="1500" dirty="0">
                <a:solidFill>
                  <a:prstClr val="black"/>
                </a:solidFill>
                <a:cs typeface="Arial" pitchFamily="34" charset="0"/>
              </a:rPr>
              <a:t>       </a:t>
            </a:r>
            <a:r>
              <a:rPr lang="ru-RU" sz="1500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US" sz="1500" dirty="0">
                <a:solidFill>
                  <a:prstClr val="black"/>
                </a:solidFill>
                <a:cs typeface="Arial" pitchFamily="34" charset="0"/>
              </a:rPr>
              <a:t>(3852) 24-24-82</a:t>
            </a:r>
            <a:endParaRPr lang="ru-RU" sz="1500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2" name="Picture 6" descr="C:\Users\1\Desktop\phone-outline-128.png">
            <a:extLst>
              <a:ext uri="{FF2B5EF4-FFF2-40B4-BE49-F238E27FC236}">
                <a16:creationId xmlns="" xmlns:a16="http://schemas.microsoft.com/office/drawing/2014/main" id="{1248DF15-6F0F-43FF-97E5-CC549DE3F3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rgbClr val="F79646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02170" y="5073426"/>
            <a:ext cx="216733" cy="208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Users\1\Desktop\language-128.png">
            <a:extLst>
              <a:ext uri="{FF2B5EF4-FFF2-40B4-BE49-F238E27FC236}">
                <a16:creationId xmlns="" xmlns:a16="http://schemas.microsoft.com/office/drawing/2014/main" id="{2BA2B0AA-BF65-4C33-AC00-0D0EB57A2F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rgbClr val="F79646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30653" y="4878730"/>
            <a:ext cx="176292" cy="169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Заголовок 1">
            <a:extLst>
              <a:ext uri="{FF2B5EF4-FFF2-40B4-BE49-F238E27FC236}">
                <a16:creationId xmlns="" xmlns:a16="http://schemas.microsoft.com/office/drawing/2014/main" id="{29CC119D-0562-4A8A-926C-1EDAA6B9F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222" y="1056940"/>
            <a:ext cx="3574986" cy="1091351"/>
          </a:xfrm>
        </p:spPr>
        <p:txBody>
          <a:bodyPr>
            <a:normAutofit/>
          </a:bodyPr>
          <a:lstStyle/>
          <a:p>
            <a:r>
              <a:rPr lang="ru-RU" sz="1600" b="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2400" cap="none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млн.</a:t>
            </a:r>
            <a:r>
              <a:rPr lang="ru-RU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рублей </a:t>
            </a:r>
            <a:br>
              <a:rPr lang="ru-RU" sz="1600" b="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lang="ru-RU" sz="2400" b="0" cap="none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cap="none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70% </a:t>
            </a:r>
            <a:r>
              <a:rPr lang="ru-RU" sz="1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стоимости проекта </a:t>
            </a:r>
          </a:p>
        </p:txBody>
      </p:sp>
      <p:sp>
        <p:nvSpPr>
          <p:cNvPr id="16" name="Заголовок 1">
            <a:extLst>
              <a:ext uri="{FF2B5EF4-FFF2-40B4-BE49-F238E27FC236}">
                <a16:creationId xmlns="" xmlns:a16="http://schemas.microsoft.com/office/drawing/2014/main" id="{08D8802C-3B85-410D-9CC9-DB382E4025B5}"/>
              </a:ext>
            </a:extLst>
          </p:cNvPr>
          <p:cNvSpPr txBox="1">
            <a:spLocks/>
          </p:cNvSpPr>
          <p:nvPr/>
        </p:nvSpPr>
        <p:spPr>
          <a:xfrm>
            <a:off x="515435" y="2238282"/>
            <a:ext cx="9421421" cy="2191110"/>
          </a:xfrm>
          <a:prstGeom prst="rect">
            <a:avLst/>
          </a:prstGeom>
        </p:spPr>
        <p:txBody>
          <a:bodyPr wrap="none" lIns="0" tIns="0" rIns="0" bIns="0" anchor="ctr" anchorCtr="0">
            <a:normAutofit fontScale="8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381" b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Приоритетные сферы в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году:</a:t>
            </a: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</a:t>
            </a:r>
            <a:r>
              <a:rPr lang="ru-RU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предприятий общественного питания и придорожного </a:t>
            </a:r>
            <a:r>
              <a:rPr lang="ru-RU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сервиса </a:t>
            </a:r>
            <a:r>
              <a:rPr lang="ru-RU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сельских </a:t>
            </a:r>
            <a:r>
              <a:rPr lang="ru-RU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территориях;</a:t>
            </a:r>
            <a:endParaRPr lang="ru-RU" sz="1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Индустрия </a:t>
            </a:r>
            <a:r>
              <a:rPr lang="ru-RU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детских </a:t>
            </a:r>
            <a:r>
              <a:rPr lang="ru-RU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товаров;</a:t>
            </a:r>
            <a:endParaRPr lang="ru-RU" sz="1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Ремесленное мастерство;</a:t>
            </a:r>
            <a:endParaRPr lang="ru-RU" sz="1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</a:t>
            </a:r>
            <a:r>
              <a:rPr lang="ru-RU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торговли в сельских территориях, за исключением </a:t>
            </a:r>
            <a:r>
              <a:rPr lang="ru-RU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административных центров</a:t>
            </a:r>
          </a:p>
          <a:p>
            <a:pPr>
              <a:lnSpc>
                <a:spcPct val="120000"/>
              </a:lnSpc>
            </a:pPr>
            <a:r>
              <a:rPr lang="ru-RU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муниципальных районов;</a:t>
            </a:r>
            <a:endParaRPr lang="ru-RU" sz="1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</a:t>
            </a:r>
            <a:r>
              <a:rPr lang="ru-RU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частной врачебной практики в сельских </a:t>
            </a:r>
            <a:r>
              <a:rPr lang="ru-RU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территориях;</a:t>
            </a:r>
            <a:endParaRPr lang="ru-RU" sz="1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18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</a:t>
            </a:r>
            <a:r>
              <a:rPr lang="ru-RU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сети пунктов технического осмотра автомототранспортных средств в сельских территориях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ru-RU" sz="11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Preview of your QR Code">
            <a:extLst>
              <a:ext uri="{FF2B5EF4-FFF2-40B4-BE49-F238E27FC236}">
                <a16:creationId xmlns="" xmlns:a16="http://schemas.microsoft.com/office/drawing/2014/main" id="{D9F803BD-E14C-41B0-B003-5145614F4F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19472" y="4675166"/>
            <a:ext cx="745522" cy="745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297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Рисунок 46" descr="логотип МБ нац проект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0386" y="-144182"/>
            <a:ext cx="1276911" cy="958346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62313" y="161111"/>
            <a:ext cx="592866" cy="443996"/>
          </a:xfrm>
          <a:prstGeom prst="rect">
            <a:avLst/>
          </a:prstGeom>
        </p:spPr>
      </p:pic>
      <p:sp>
        <p:nvSpPr>
          <p:cNvPr id="49" name="Shape 288"/>
          <p:cNvSpPr txBox="1">
            <a:spLocks/>
          </p:cNvSpPr>
          <p:nvPr/>
        </p:nvSpPr>
        <p:spPr>
          <a:xfrm>
            <a:off x="515435" y="226243"/>
            <a:ext cx="8401587" cy="32748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756026">
              <a:buClr>
                <a:srgbClr val="283032"/>
              </a:buClr>
            </a:pPr>
            <a:r>
              <a:rPr lang="ru-RU" sz="2800" dirty="0">
                <a:solidFill>
                  <a:srgbClr val="2830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ГРАНТЫ</a:t>
            </a:r>
            <a:r>
              <a:rPr lang="ru-RU" sz="2800" dirty="0">
                <a:solidFill>
                  <a:srgbClr val="BB83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rgbClr val="BB83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СОЦИАЛЬНЫМ ПРЕДПРИЯТИЯМ</a:t>
            </a:r>
            <a:endParaRPr lang="ru-RU" sz="2800" dirty="0">
              <a:solidFill>
                <a:srgbClr val="BB834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Slide Number Placeholder 156"/>
          <p:cNvSpPr txBox="1">
            <a:spLocks/>
          </p:cNvSpPr>
          <p:nvPr/>
        </p:nvSpPr>
        <p:spPr>
          <a:xfrm>
            <a:off x="9765605" y="69637"/>
            <a:ext cx="315020" cy="252307"/>
          </a:xfrm>
          <a:prstGeom prst="rect">
            <a:avLst/>
          </a:prstGeom>
          <a:solidFill>
            <a:srgbClr val="E04E39"/>
          </a:solidFill>
        </p:spPr>
        <p:txBody>
          <a:bodyPr anchor="ctr"/>
          <a:lstStyle>
            <a:defPPr>
              <a:defRPr lang="en-US"/>
            </a:defPPr>
            <a:lvl1pPr marL="0" algn="ctr" defTabSz="1031626" rtl="0" eaLnBrk="1" latinLnBrk="0" hangingPunct="1">
              <a:defRPr sz="9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5813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1626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7439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63252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9065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4878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10691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6504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52948"/>
            <a:fld id="{19913D84-385F-40E9-86FD-55A464649CD7}" type="slidenum">
              <a:rPr lang="en-US" sz="868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en-US" sz="868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29222" y="820715"/>
            <a:ext cx="1494241" cy="59538"/>
          </a:xfrm>
          <a:prstGeom prst="rect">
            <a:avLst/>
          </a:prstGeom>
          <a:solidFill>
            <a:srgbClr val="B67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6026"/>
            <a:endParaRPr lang="ru-RU" sz="1654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Shape 289"/>
          <p:cNvSpPr txBox="1">
            <a:spLocks/>
          </p:cNvSpPr>
          <p:nvPr/>
        </p:nvSpPr>
        <p:spPr>
          <a:xfrm>
            <a:off x="529222" y="612529"/>
            <a:ext cx="9274120" cy="130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 defTabSz="756026">
              <a:buClr>
                <a:srgbClr val="787D82"/>
              </a:buClr>
            </a:pPr>
            <a:r>
              <a:rPr lang="ru-RU" sz="132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Алтайского края по развитию предпринимательства и рыночной	инфраструктуры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C0E87C37-6856-4181-95C3-09C824AF3F65}"/>
              </a:ext>
            </a:extLst>
          </p:cNvPr>
          <p:cNvSpPr/>
          <p:nvPr/>
        </p:nvSpPr>
        <p:spPr>
          <a:xfrm>
            <a:off x="7860386" y="4776294"/>
            <a:ext cx="1990783" cy="563453"/>
          </a:xfrm>
          <a:prstGeom prst="rect">
            <a:avLst/>
          </a:prstGeom>
        </p:spPr>
        <p:txBody>
          <a:bodyPr wrap="square" lIns="100803" tIns="50402" rIns="100803" bIns="50402">
            <a:spAutoFit/>
          </a:bodyPr>
          <a:lstStyle/>
          <a:p>
            <a:r>
              <a:rPr lang="en-US" sz="1500" dirty="0">
                <a:solidFill>
                  <a:prstClr val="black"/>
                </a:solidFill>
                <a:cs typeface="Arial" pitchFamily="34" charset="0"/>
              </a:rPr>
              <a:t>        altsmb.ru</a:t>
            </a:r>
          </a:p>
          <a:p>
            <a:r>
              <a:rPr lang="en-US" sz="1500" dirty="0">
                <a:solidFill>
                  <a:prstClr val="black"/>
                </a:solidFill>
                <a:cs typeface="Arial" pitchFamily="34" charset="0"/>
              </a:rPr>
              <a:t>       </a:t>
            </a:r>
            <a:r>
              <a:rPr lang="ru-RU" sz="1500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US" sz="1500" dirty="0">
                <a:solidFill>
                  <a:prstClr val="black"/>
                </a:solidFill>
                <a:cs typeface="Arial" pitchFamily="34" charset="0"/>
              </a:rPr>
              <a:t>(3852) 24-24-82</a:t>
            </a:r>
            <a:endParaRPr lang="ru-RU" sz="1500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2" name="Picture 6" descr="C:\Users\1\Desktop\phone-outline-128.png">
            <a:extLst>
              <a:ext uri="{FF2B5EF4-FFF2-40B4-BE49-F238E27FC236}">
                <a16:creationId xmlns="" xmlns:a16="http://schemas.microsoft.com/office/drawing/2014/main" id="{1248DF15-6F0F-43FF-97E5-CC549DE3F3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rgbClr val="F79646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02170" y="5073426"/>
            <a:ext cx="216733" cy="208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Users\1\Desktop\language-128.png">
            <a:extLst>
              <a:ext uri="{FF2B5EF4-FFF2-40B4-BE49-F238E27FC236}">
                <a16:creationId xmlns="" xmlns:a16="http://schemas.microsoft.com/office/drawing/2014/main" id="{2BA2B0AA-BF65-4C33-AC00-0D0EB57A2F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rgbClr val="F79646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30653" y="4878730"/>
            <a:ext cx="176292" cy="169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Заголовок 1">
            <a:extLst>
              <a:ext uri="{FF2B5EF4-FFF2-40B4-BE49-F238E27FC236}">
                <a16:creationId xmlns="" xmlns:a16="http://schemas.microsoft.com/office/drawing/2014/main" id="{08D8802C-3B85-410D-9CC9-DB382E4025B5}"/>
              </a:ext>
            </a:extLst>
          </p:cNvPr>
          <p:cNvSpPr txBox="1">
            <a:spLocks/>
          </p:cNvSpPr>
          <p:nvPr/>
        </p:nvSpPr>
        <p:spPr>
          <a:xfrm>
            <a:off x="515435" y="2238282"/>
            <a:ext cx="9209487" cy="2191110"/>
          </a:xfrm>
          <a:prstGeom prst="rect">
            <a:avLst/>
          </a:prstGeom>
        </p:spPr>
        <p:txBody>
          <a:bodyPr wrap="none" lIns="0" tIns="0" rIns="0" bIns="0" anchor="ctr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381" b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ru-RU" sz="11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Preview of your QR Code">
            <a:extLst>
              <a:ext uri="{FF2B5EF4-FFF2-40B4-BE49-F238E27FC236}">
                <a16:creationId xmlns="" xmlns:a16="http://schemas.microsoft.com/office/drawing/2014/main" id="{D9F803BD-E14C-41B0-B003-5145614F4F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19472" y="4675166"/>
            <a:ext cx="745522" cy="745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72483" y="930038"/>
            <a:ext cx="9293122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540000"/>
                </a:solidFill>
              </a:rPr>
              <a:t>Специальные </a:t>
            </a:r>
            <a:r>
              <a:rPr lang="ru-RU" b="1" dirty="0">
                <a:solidFill>
                  <a:srgbClr val="540000"/>
                </a:solidFill>
              </a:rPr>
              <a:t>меры государственной поддержки для социальных предприятий</a:t>
            </a:r>
            <a:endParaRPr lang="ru-RU" dirty="0">
              <a:solidFill>
                <a:srgbClr val="54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28344" y="1822143"/>
            <a:ext cx="4608511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8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0,1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руб. до </a:t>
            </a:r>
            <a:r>
              <a:rPr lang="ru-RU" sz="2800" b="1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 </a:t>
            </a:r>
            <a:r>
              <a:rPr lang="ru-RU" sz="24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</a:t>
            </a:r>
            <a:r>
              <a:rPr lang="ru-RU" sz="28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руб.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lang="ru-RU" sz="2800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ru-RU" sz="28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ru-RU" sz="28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от стоимости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проекта</a:t>
            </a:r>
          </a:p>
          <a:p>
            <a:endParaRPr lang="ru-RU" sz="1400" i="1" dirty="0" smtClean="0">
              <a:solidFill>
                <a:srgbClr val="C28F57"/>
              </a:solidFill>
            </a:endParaRPr>
          </a:p>
          <a:p>
            <a:endParaRPr lang="ru-RU" sz="1400" i="1" dirty="0">
              <a:solidFill>
                <a:srgbClr val="C28F57"/>
              </a:solidFill>
            </a:endParaRPr>
          </a:p>
          <a:p>
            <a:endParaRPr lang="ru-RU" sz="1400" i="1" dirty="0" smtClean="0">
              <a:solidFill>
                <a:srgbClr val="C28F57"/>
              </a:solidFill>
            </a:endParaRPr>
          </a:p>
          <a:p>
            <a:endParaRPr lang="ru-RU" sz="1400" i="1" dirty="0" smtClean="0">
              <a:solidFill>
                <a:srgbClr val="C28F57"/>
              </a:solidFill>
            </a:endParaRPr>
          </a:p>
          <a:p>
            <a:endParaRPr lang="ru-RU" sz="1600" b="1" i="1" dirty="0" smtClean="0">
              <a:solidFill>
                <a:srgbClr val="FF33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528" y="1600876"/>
            <a:ext cx="532282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 smtClean="0"/>
              <a:t>Направления расходования грантов:</a:t>
            </a:r>
          </a:p>
          <a:p>
            <a:endParaRPr lang="ru-RU" sz="15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аренда </a:t>
            </a:r>
            <a:r>
              <a:rPr lang="ru-RU" sz="1400" dirty="0"/>
              <a:t>и ремонт </a:t>
            </a:r>
            <a:r>
              <a:rPr lang="ru-RU" sz="1400" dirty="0" smtClean="0"/>
              <a:t>нежилого помещения;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приобретение или </a:t>
            </a:r>
            <a:r>
              <a:rPr lang="ru-RU" sz="1400" dirty="0" smtClean="0"/>
              <a:t>аренда оборудования;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приобретение сырья, расходных материалов, комплектующих, необходимых для производства </a:t>
            </a:r>
            <a:r>
              <a:rPr lang="ru-RU" sz="1400" dirty="0" smtClean="0"/>
              <a:t>продукции;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выплата по передаче прав на </a:t>
            </a:r>
            <a:r>
              <a:rPr lang="ru-RU" sz="1400" dirty="0" smtClean="0"/>
              <a:t>франшизу;</a:t>
            </a:r>
            <a:r>
              <a:rPr lang="ru-RU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технологическое присоединение к объектам инженерной </a:t>
            </a:r>
            <a:r>
              <a:rPr lang="ru-RU" sz="1400" dirty="0" smtClean="0"/>
              <a:t>инфраструктуры;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оплата коммунальных услуг и услуг </a:t>
            </a:r>
            <a:r>
              <a:rPr lang="ru-RU" sz="1400" dirty="0" smtClean="0"/>
              <a:t>электроснабжения;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оформление результатов интеллектуальной </a:t>
            </a:r>
            <a:r>
              <a:rPr lang="ru-RU" sz="1400" dirty="0" smtClean="0"/>
              <a:t>деятельности;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переоборудование транспортных средств для перевозки </a:t>
            </a:r>
            <a:r>
              <a:rPr lang="ru-RU" sz="1400" dirty="0" smtClean="0"/>
              <a:t>маломобильных </a:t>
            </a:r>
            <a:r>
              <a:rPr lang="ru-RU" sz="1400" dirty="0"/>
              <a:t>групп населения, в том числе </a:t>
            </a:r>
            <a:r>
              <a:rPr lang="ru-RU" sz="1400" dirty="0" smtClean="0"/>
              <a:t>инвалидов;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оплата услуг связи, в том числе </a:t>
            </a:r>
            <a:r>
              <a:rPr lang="ru-RU" sz="1400" dirty="0" smtClean="0"/>
              <a:t>информационно-телеком-</a:t>
            </a:r>
            <a:r>
              <a:rPr lang="ru-RU" sz="1400" dirty="0" err="1" smtClean="0"/>
              <a:t>муникационной</a:t>
            </a:r>
            <a:r>
              <a:rPr lang="ru-RU" sz="1400" dirty="0" smtClean="0"/>
              <a:t> </a:t>
            </a:r>
            <a:r>
              <a:rPr lang="ru-RU" sz="1400" dirty="0"/>
              <a:t>сети «Интернет</a:t>
            </a:r>
            <a:r>
              <a:rPr lang="ru-RU" sz="1400" dirty="0" smtClean="0"/>
              <a:t>» и др.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3045178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Рисунок 46" descr="логотип МБ нац проект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0386" y="-144182"/>
            <a:ext cx="1276911" cy="958346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62313" y="161111"/>
            <a:ext cx="592866" cy="443996"/>
          </a:xfrm>
          <a:prstGeom prst="rect">
            <a:avLst/>
          </a:prstGeom>
        </p:spPr>
      </p:pic>
      <p:sp>
        <p:nvSpPr>
          <p:cNvPr id="49" name="Shape 288"/>
          <p:cNvSpPr txBox="1">
            <a:spLocks/>
          </p:cNvSpPr>
          <p:nvPr/>
        </p:nvSpPr>
        <p:spPr>
          <a:xfrm>
            <a:off x="515435" y="226243"/>
            <a:ext cx="8401587" cy="32748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756026">
              <a:buClr>
                <a:srgbClr val="283032"/>
              </a:buClr>
            </a:pPr>
            <a:r>
              <a:rPr lang="ru-RU" sz="2976" dirty="0">
                <a:solidFill>
                  <a:srgbClr val="2830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СУБСИДИИ</a:t>
            </a:r>
            <a:r>
              <a:rPr lang="ru-RU" sz="2976" dirty="0">
                <a:solidFill>
                  <a:srgbClr val="BB83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ОБОРУДОВАНИЕ</a:t>
            </a:r>
          </a:p>
        </p:txBody>
      </p:sp>
      <p:sp>
        <p:nvSpPr>
          <p:cNvPr id="50" name="Slide Number Placeholder 156"/>
          <p:cNvSpPr txBox="1">
            <a:spLocks/>
          </p:cNvSpPr>
          <p:nvPr/>
        </p:nvSpPr>
        <p:spPr>
          <a:xfrm>
            <a:off x="9765605" y="69637"/>
            <a:ext cx="315020" cy="252307"/>
          </a:xfrm>
          <a:prstGeom prst="rect">
            <a:avLst/>
          </a:prstGeom>
          <a:solidFill>
            <a:srgbClr val="E04E39"/>
          </a:solidFill>
        </p:spPr>
        <p:txBody>
          <a:bodyPr anchor="ctr"/>
          <a:lstStyle>
            <a:defPPr>
              <a:defRPr lang="en-US"/>
            </a:defPPr>
            <a:lvl1pPr marL="0" algn="ctr" defTabSz="1031626" rtl="0" eaLnBrk="1" latinLnBrk="0" hangingPunct="1">
              <a:defRPr sz="9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5813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1626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7439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63252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9065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4878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10691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6504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52948"/>
            <a:fld id="{6989A502-48CA-4AD5-8363-4BDEC273C746}" type="slidenum">
              <a:rPr lang="en-US" sz="868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en-US" sz="868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29222" y="820715"/>
            <a:ext cx="1494241" cy="59538"/>
          </a:xfrm>
          <a:prstGeom prst="rect">
            <a:avLst/>
          </a:prstGeom>
          <a:solidFill>
            <a:srgbClr val="B67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6026"/>
            <a:endParaRPr lang="ru-RU" sz="1654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Заголовок 1">
            <a:extLst>
              <a:ext uri="{FF2B5EF4-FFF2-40B4-BE49-F238E27FC236}">
                <a16:creationId xmlns="" xmlns:a16="http://schemas.microsoft.com/office/drawing/2014/main" id="{A58A0848-2E65-4A7F-9A69-F5850F9DE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5390" y="509244"/>
            <a:ext cx="4236845" cy="1914030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приобретение оборудования</a:t>
            </a:r>
            <a:r>
              <a:rPr lang="ru-RU" sz="20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ru-RU" sz="20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2400" cap="none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млн.</a:t>
            </a:r>
            <a:r>
              <a:rPr lang="ru-RU" sz="240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рублей </a:t>
            </a:r>
            <a:br>
              <a:rPr lang="ru-RU" sz="1600" b="0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lang="ru-RU" sz="2400" b="0" cap="none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cap="none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 </a:t>
            </a:r>
            <a:r>
              <a:rPr lang="ru-RU" sz="1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понесенных затрат</a:t>
            </a:r>
          </a:p>
        </p:txBody>
      </p:sp>
      <p:sp>
        <p:nvSpPr>
          <p:cNvPr id="56" name="Заголовок 1">
            <a:extLst>
              <a:ext uri="{FF2B5EF4-FFF2-40B4-BE49-F238E27FC236}">
                <a16:creationId xmlns="" xmlns:a16="http://schemas.microsoft.com/office/drawing/2014/main" id="{9FEC9314-90E7-4D89-9A61-9E29B14D50EB}"/>
              </a:ext>
            </a:extLst>
          </p:cNvPr>
          <p:cNvSpPr txBox="1">
            <a:spLocks/>
          </p:cNvSpPr>
          <p:nvPr/>
        </p:nvSpPr>
        <p:spPr>
          <a:xfrm>
            <a:off x="5846571" y="1718481"/>
            <a:ext cx="4236845" cy="1914030"/>
          </a:xfrm>
          <a:prstGeom prst="rect">
            <a:avLst/>
          </a:prstGeom>
        </p:spPr>
        <p:txBody>
          <a:bodyPr wrap="none" lIns="0" tIns="0" rIns="0" bIns="0" anchor="ctr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381" b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первый взнос по лизингу:</a:t>
            </a:r>
          </a:p>
          <a:p>
            <a:pPr algn="ctr"/>
            <a:r>
              <a:rPr lang="ru-RU" sz="1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млн.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рублей </a:t>
            </a:r>
            <a:br>
              <a:rPr lang="ru-RU" sz="1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lang="ru-RU" sz="2400" b="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70%</a:t>
            </a:r>
            <a:r>
              <a:rPr lang="ru-RU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первого взноса</a:t>
            </a:r>
          </a:p>
        </p:txBody>
      </p:sp>
      <p:sp>
        <p:nvSpPr>
          <p:cNvPr id="16" name="Shape 289">
            <a:extLst>
              <a:ext uri="{FF2B5EF4-FFF2-40B4-BE49-F238E27FC236}">
                <a16:creationId xmlns="" xmlns:a16="http://schemas.microsoft.com/office/drawing/2014/main" id="{A4170294-A624-48B8-8560-1C760BFD7969}"/>
              </a:ext>
            </a:extLst>
          </p:cNvPr>
          <p:cNvSpPr txBox="1">
            <a:spLocks/>
          </p:cNvSpPr>
          <p:nvPr/>
        </p:nvSpPr>
        <p:spPr>
          <a:xfrm>
            <a:off x="529222" y="612529"/>
            <a:ext cx="9274120" cy="130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 defTabSz="756026">
              <a:buClr>
                <a:srgbClr val="787D82"/>
              </a:buClr>
            </a:pPr>
            <a:r>
              <a:rPr lang="ru-RU" sz="132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Алтайского края по развитию предпринимательства и рыночной	инфраструктуры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B80BC954-127C-4F21-AD21-91A63DF624DF}"/>
              </a:ext>
            </a:extLst>
          </p:cNvPr>
          <p:cNvSpPr/>
          <p:nvPr/>
        </p:nvSpPr>
        <p:spPr>
          <a:xfrm>
            <a:off x="7860386" y="4776294"/>
            <a:ext cx="1990783" cy="563453"/>
          </a:xfrm>
          <a:prstGeom prst="rect">
            <a:avLst/>
          </a:prstGeom>
        </p:spPr>
        <p:txBody>
          <a:bodyPr wrap="square" lIns="100803" tIns="50402" rIns="100803" bIns="50402">
            <a:spAutoFit/>
          </a:bodyPr>
          <a:lstStyle/>
          <a:p>
            <a:r>
              <a:rPr lang="en-US" sz="1500" dirty="0">
                <a:solidFill>
                  <a:prstClr val="black"/>
                </a:solidFill>
                <a:cs typeface="Arial" pitchFamily="34" charset="0"/>
              </a:rPr>
              <a:t>        altsmb.ru</a:t>
            </a:r>
          </a:p>
          <a:p>
            <a:r>
              <a:rPr lang="en-US" sz="1500" dirty="0">
                <a:solidFill>
                  <a:prstClr val="black"/>
                </a:solidFill>
                <a:cs typeface="Arial" pitchFamily="34" charset="0"/>
              </a:rPr>
              <a:t>       </a:t>
            </a:r>
            <a:r>
              <a:rPr lang="ru-RU" sz="1500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US" sz="1500" dirty="0">
                <a:solidFill>
                  <a:prstClr val="black"/>
                </a:solidFill>
                <a:cs typeface="Arial" pitchFamily="34" charset="0"/>
              </a:rPr>
              <a:t>(3852) 24-24-82</a:t>
            </a:r>
            <a:endParaRPr lang="ru-RU" sz="1500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9" name="Picture 6" descr="C:\Users\1\Desktop\phone-outline-128.png">
            <a:extLst>
              <a:ext uri="{FF2B5EF4-FFF2-40B4-BE49-F238E27FC236}">
                <a16:creationId xmlns="" xmlns:a16="http://schemas.microsoft.com/office/drawing/2014/main" id="{405D9139-9D85-4680-ACA9-AE45073597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rgbClr val="F79646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02170" y="5073426"/>
            <a:ext cx="216733" cy="208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C:\Users\1\Desktop\language-128.png">
            <a:extLst>
              <a:ext uri="{FF2B5EF4-FFF2-40B4-BE49-F238E27FC236}">
                <a16:creationId xmlns="" xmlns:a16="http://schemas.microsoft.com/office/drawing/2014/main" id="{1A2A9503-81CE-4283-A7BB-848BB890B4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rgbClr val="F79646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30653" y="4878730"/>
            <a:ext cx="176292" cy="169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Preview of your QR Code">
            <a:extLst>
              <a:ext uri="{FF2B5EF4-FFF2-40B4-BE49-F238E27FC236}">
                <a16:creationId xmlns="" xmlns:a16="http://schemas.microsoft.com/office/drawing/2014/main" id="{E59B9B37-7CC9-4B04-AA43-3A889C8B64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19472" y="4675166"/>
            <a:ext cx="745522" cy="745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D23D3ED8-4B28-4599-850A-A9315614A3C5}"/>
              </a:ext>
            </a:extLst>
          </p:cNvPr>
          <p:cNvSpPr txBox="1"/>
          <p:nvPr/>
        </p:nvSpPr>
        <p:spPr>
          <a:xfrm>
            <a:off x="431800" y="3399830"/>
            <a:ext cx="9133389" cy="1194395"/>
          </a:xfrm>
          <a:prstGeom prst="rect">
            <a:avLst/>
          </a:prstGeom>
          <a:solidFill>
            <a:srgbClr val="F4E2D8"/>
          </a:solidFill>
          <a:effectLst/>
        </p:spPr>
        <p:txBody>
          <a:bodyPr wrap="square" lIns="100803" tIns="50402" rIns="100803" bIns="50402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Условия получения:</a:t>
            </a:r>
          </a:p>
          <a:p>
            <a:pPr>
              <a:spcAft>
                <a:spcPts val="600"/>
              </a:spcAft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- осуществление деятельность более 2 лет</a:t>
            </a:r>
          </a:p>
          <a:p>
            <a:pPr>
              <a:spcAft>
                <a:spcPts val="600"/>
              </a:spcAft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- численность наемных работников не менее 5 человек</a:t>
            </a:r>
          </a:p>
          <a:p>
            <a:pPr>
              <a:spcAft>
                <a:spcPts val="600"/>
              </a:spcAft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- средняя зарплата - не ниже МРОТ</a:t>
            </a:r>
            <a:endParaRPr lang="ru-RU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431800" y="2106110"/>
            <a:ext cx="36196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платежи по лизингу свыше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млн.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рублей: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lang="ru-RU" sz="2400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</a:t>
            </a:r>
            <a:r>
              <a:rPr lang="ru-RU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понесенных затрат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647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Рисунок 46" descr="логотип МБ нац проект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0386" y="-144182"/>
            <a:ext cx="1276911" cy="958346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62313" y="161111"/>
            <a:ext cx="592866" cy="443996"/>
          </a:xfrm>
          <a:prstGeom prst="rect">
            <a:avLst/>
          </a:prstGeom>
        </p:spPr>
      </p:pic>
      <p:sp>
        <p:nvSpPr>
          <p:cNvPr id="49" name="Shape 288"/>
          <p:cNvSpPr txBox="1">
            <a:spLocks/>
          </p:cNvSpPr>
          <p:nvPr/>
        </p:nvSpPr>
        <p:spPr>
          <a:xfrm>
            <a:off x="515435" y="226243"/>
            <a:ext cx="8401587" cy="32748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756026">
              <a:buClr>
                <a:srgbClr val="283032"/>
              </a:buClr>
            </a:pPr>
            <a:r>
              <a:rPr lang="ru-RU" sz="2976" dirty="0">
                <a:solidFill>
                  <a:srgbClr val="2830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</a:t>
            </a:r>
            <a:r>
              <a:rPr lang="ru-RU" sz="2976" dirty="0">
                <a:solidFill>
                  <a:srgbClr val="BB83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«МОЙ БИЗНЕС»</a:t>
            </a:r>
          </a:p>
        </p:txBody>
      </p:sp>
      <p:sp>
        <p:nvSpPr>
          <p:cNvPr id="50" name="Slide Number Placeholder 156"/>
          <p:cNvSpPr txBox="1">
            <a:spLocks/>
          </p:cNvSpPr>
          <p:nvPr/>
        </p:nvSpPr>
        <p:spPr>
          <a:xfrm>
            <a:off x="9765605" y="69637"/>
            <a:ext cx="315020" cy="252307"/>
          </a:xfrm>
          <a:prstGeom prst="rect">
            <a:avLst/>
          </a:prstGeom>
          <a:solidFill>
            <a:srgbClr val="E04E39"/>
          </a:solidFill>
        </p:spPr>
        <p:txBody>
          <a:bodyPr anchor="ctr"/>
          <a:lstStyle>
            <a:defPPr>
              <a:defRPr lang="en-US"/>
            </a:defPPr>
            <a:lvl1pPr marL="0" algn="ctr" defTabSz="1031626" rtl="0" eaLnBrk="1" latinLnBrk="0" hangingPunct="1">
              <a:defRPr sz="9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5813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1626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7439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63252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9065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4878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10691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6504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52948"/>
            <a:fld id="{BF4E099C-DD9F-4BD7-A937-708D168BF3E2}" type="slidenum">
              <a:rPr lang="en-US" sz="868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en-US" sz="868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29222" y="820715"/>
            <a:ext cx="1494241" cy="59538"/>
          </a:xfrm>
          <a:prstGeom prst="rect">
            <a:avLst/>
          </a:prstGeom>
          <a:solidFill>
            <a:srgbClr val="B67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6026"/>
            <a:endParaRPr lang="ru-RU" sz="1654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Shape 289">
            <a:extLst>
              <a:ext uri="{FF2B5EF4-FFF2-40B4-BE49-F238E27FC236}">
                <a16:creationId xmlns="" xmlns:a16="http://schemas.microsoft.com/office/drawing/2014/main" id="{A4170294-A624-48B8-8560-1C760BFD7969}"/>
              </a:ext>
            </a:extLst>
          </p:cNvPr>
          <p:cNvSpPr txBox="1">
            <a:spLocks/>
          </p:cNvSpPr>
          <p:nvPr/>
        </p:nvSpPr>
        <p:spPr>
          <a:xfrm>
            <a:off x="529222" y="612529"/>
            <a:ext cx="9274120" cy="130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 defTabSz="756026">
              <a:buClr>
                <a:srgbClr val="787D82"/>
              </a:buClr>
            </a:pPr>
            <a:r>
              <a:rPr lang="ru-RU" sz="132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комплексная поддержка вашего бизнеса</a:t>
            </a:r>
          </a:p>
        </p:txBody>
      </p:sp>
      <p:pic>
        <p:nvPicPr>
          <p:cNvPr id="24" name="Picture 2">
            <a:extLst>
              <a:ext uri="{FF2B5EF4-FFF2-40B4-BE49-F238E27FC236}">
                <a16:creationId xmlns="" xmlns:a16="http://schemas.microsoft.com/office/drawing/2014/main" id="{C5AD2B16-6D76-4379-BBDC-4A039DCF33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097"/>
          <a:stretch/>
        </p:blipFill>
        <p:spPr bwMode="auto">
          <a:xfrm>
            <a:off x="2269319" y="794506"/>
            <a:ext cx="7811306" cy="4786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" descr="Preview of your QR Code">
            <a:extLst>
              <a:ext uri="{FF2B5EF4-FFF2-40B4-BE49-F238E27FC236}">
                <a16:creationId xmlns="" xmlns:a16="http://schemas.microsoft.com/office/drawing/2014/main" id="{85D373AD-6D13-4EB6-AA2E-40C1C20FF6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7784" y="3051299"/>
            <a:ext cx="2223665" cy="2223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9589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Рисунок 46" descr="логотип МБ нац проект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0386" y="-144182"/>
            <a:ext cx="1276911" cy="958346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62313" y="161111"/>
            <a:ext cx="592866" cy="443996"/>
          </a:xfrm>
          <a:prstGeom prst="rect">
            <a:avLst/>
          </a:prstGeom>
        </p:spPr>
      </p:pic>
      <p:sp>
        <p:nvSpPr>
          <p:cNvPr id="49" name="Shape 288"/>
          <p:cNvSpPr txBox="1">
            <a:spLocks/>
          </p:cNvSpPr>
          <p:nvPr/>
        </p:nvSpPr>
        <p:spPr>
          <a:xfrm>
            <a:off x="515435" y="226243"/>
            <a:ext cx="8401587" cy="32748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756026">
              <a:buClr>
                <a:srgbClr val="283032"/>
              </a:buClr>
            </a:pPr>
            <a:r>
              <a:rPr lang="ru-RU" sz="2976" dirty="0">
                <a:solidFill>
                  <a:srgbClr val="2830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</a:t>
            </a:r>
            <a:r>
              <a:rPr lang="ru-RU" sz="2976" dirty="0">
                <a:solidFill>
                  <a:srgbClr val="BB83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«МОЙ БИЗНЕС»</a:t>
            </a:r>
          </a:p>
        </p:txBody>
      </p:sp>
      <p:sp>
        <p:nvSpPr>
          <p:cNvPr id="50" name="Slide Number Placeholder 156"/>
          <p:cNvSpPr txBox="1">
            <a:spLocks/>
          </p:cNvSpPr>
          <p:nvPr/>
        </p:nvSpPr>
        <p:spPr>
          <a:xfrm>
            <a:off x="9765605" y="69637"/>
            <a:ext cx="315020" cy="252307"/>
          </a:xfrm>
          <a:prstGeom prst="rect">
            <a:avLst/>
          </a:prstGeom>
          <a:solidFill>
            <a:srgbClr val="E04E39"/>
          </a:solidFill>
        </p:spPr>
        <p:txBody>
          <a:bodyPr anchor="ctr"/>
          <a:lstStyle>
            <a:defPPr>
              <a:defRPr lang="en-US"/>
            </a:defPPr>
            <a:lvl1pPr marL="0" algn="ctr" defTabSz="1031626" rtl="0" eaLnBrk="1" latinLnBrk="0" hangingPunct="1">
              <a:defRPr sz="9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5813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1626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7439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63252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9065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4878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10691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6504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52948"/>
            <a:fld id="{0FBA2432-119F-43B0-9F51-656CCF5E287A}" type="slidenum">
              <a:rPr lang="en-US" sz="868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en-US" sz="868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29222" y="820715"/>
            <a:ext cx="1494241" cy="59538"/>
          </a:xfrm>
          <a:prstGeom prst="rect">
            <a:avLst/>
          </a:prstGeom>
          <a:solidFill>
            <a:srgbClr val="B67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6026"/>
            <a:endParaRPr lang="ru-RU" sz="1654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Shape 289">
            <a:extLst>
              <a:ext uri="{FF2B5EF4-FFF2-40B4-BE49-F238E27FC236}">
                <a16:creationId xmlns="" xmlns:a16="http://schemas.microsoft.com/office/drawing/2014/main" id="{A4170294-A624-48B8-8560-1C760BFD7969}"/>
              </a:ext>
            </a:extLst>
          </p:cNvPr>
          <p:cNvSpPr txBox="1">
            <a:spLocks/>
          </p:cNvSpPr>
          <p:nvPr/>
        </p:nvSpPr>
        <p:spPr>
          <a:xfrm>
            <a:off x="529222" y="612529"/>
            <a:ext cx="9274120" cy="130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 defTabSz="756026">
              <a:buClr>
                <a:srgbClr val="787D82"/>
              </a:buClr>
            </a:pPr>
            <a:r>
              <a:rPr lang="ru-RU" sz="1323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комплексная поддержка вашего бизнеса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954AEC5E-38D1-4482-A663-B1C46F19C25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10130" y="1035066"/>
            <a:ext cx="6470495" cy="4376888"/>
          </a:xfrm>
          <a:prstGeom prst="rect">
            <a:avLst/>
          </a:prstGeom>
        </p:spPr>
      </p:pic>
      <p:pic>
        <p:nvPicPr>
          <p:cNvPr id="12" name="Picture 2" descr="Preview of your QR Code">
            <a:extLst>
              <a:ext uri="{FF2B5EF4-FFF2-40B4-BE49-F238E27FC236}">
                <a16:creationId xmlns="" xmlns:a16="http://schemas.microsoft.com/office/drawing/2014/main" id="{F2C3E8BE-6BAE-4C34-92CC-E08E3776D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23463" y="1351799"/>
            <a:ext cx="1279052" cy="1279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Preview of your QR Code">
            <a:extLst>
              <a:ext uri="{FF2B5EF4-FFF2-40B4-BE49-F238E27FC236}">
                <a16:creationId xmlns="" xmlns:a16="http://schemas.microsoft.com/office/drawing/2014/main" id="{17BBFBEE-5086-4520-882F-71991BD371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008" y="4164756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Перейти в Google Play для скачивания и установки">
            <a:extLst>
              <a:ext uri="{FF2B5EF4-FFF2-40B4-BE49-F238E27FC236}">
                <a16:creationId xmlns="" xmlns:a16="http://schemas.microsoft.com/office/drawing/2014/main" id="{F2FB0C19-1EF1-4585-B570-ACB3459CC9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5469" y="3665918"/>
            <a:ext cx="12096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Перейти в App Store для скачивания и установки">
            <a:extLst>
              <a:ext uri="{FF2B5EF4-FFF2-40B4-BE49-F238E27FC236}">
                <a16:creationId xmlns="" xmlns:a16="http://schemas.microsoft.com/office/drawing/2014/main" id="{5BA75F20-C349-4B74-A315-18D2F85A59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90001" y="3665918"/>
            <a:ext cx="12096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Preview of your QR Code">
            <a:extLst>
              <a:ext uri="{FF2B5EF4-FFF2-40B4-BE49-F238E27FC236}">
                <a16:creationId xmlns="" xmlns:a16="http://schemas.microsoft.com/office/drawing/2014/main" id="{279C30E6-1252-431C-B9AA-6FD1CAF5E0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90001" y="4173542"/>
            <a:ext cx="1209675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FE6779FD-F343-4604-9070-EBD4037CD2EF}"/>
              </a:ext>
            </a:extLst>
          </p:cNvPr>
          <p:cNvSpPr txBox="1"/>
          <p:nvPr/>
        </p:nvSpPr>
        <p:spPr>
          <a:xfrm>
            <a:off x="316047" y="2946896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мобильное приложение</a:t>
            </a:r>
          </a:p>
          <a:p>
            <a:pPr algn="ctr"/>
            <a:r>
              <a:rPr lang="ru-RU" sz="1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МОЙ БИЗНЕС 22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799EBF79-2C19-451E-AD7F-01EB05357B2A}"/>
              </a:ext>
            </a:extLst>
          </p:cNvPr>
          <p:cNvSpPr txBox="1"/>
          <p:nvPr/>
        </p:nvSpPr>
        <p:spPr>
          <a:xfrm>
            <a:off x="316047" y="1406549"/>
            <a:ext cx="17377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сайт:</a:t>
            </a:r>
          </a:p>
          <a:p>
            <a:r>
              <a:rPr lang="ru-RU" sz="1400" dirty="0"/>
              <a:t>мойбизнес22.рф</a:t>
            </a:r>
          </a:p>
          <a:p>
            <a:endParaRPr lang="ru-RU" sz="1400" dirty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горячая линия:</a:t>
            </a:r>
          </a:p>
          <a:p>
            <a:r>
              <a:rPr lang="ru-RU" sz="1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8-800-222-83-22</a:t>
            </a:r>
          </a:p>
        </p:txBody>
      </p:sp>
    </p:spTree>
    <p:extLst>
      <p:ext uri="{BB962C8B-B14F-4D97-AF65-F5344CB8AC3E}">
        <p14:creationId xmlns:p14="http://schemas.microsoft.com/office/powerpoint/2010/main" val="3886791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Рисунок 46" descr="логотип МБ нац проект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0386" y="-144182"/>
            <a:ext cx="1276911" cy="958346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62313" y="161111"/>
            <a:ext cx="592866" cy="443996"/>
          </a:xfrm>
          <a:prstGeom prst="rect">
            <a:avLst/>
          </a:prstGeom>
        </p:spPr>
      </p:pic>
      <p:sp>
        <p:nvSpPr>
          <p:cNvPr id="49" name="Shape 288"/>
          <p:cNvSpPr txBox="1">
            <a:spLocks/>
          </p:cNvSpPr>
          <p:nvPr/>
        </p:nvSpPr>
        <p:spPr>
          <a:xfrm>
            <a:off x="515435" y="226243"/>
            <a:ext cx="8401587" cy="32748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756026">
              <a:buClr>
                <a:srgbClr val="283032"/>
              </a:buClr>
            </a:pPr>
            <a:r>
              <a:rPr lang="ru-RU" sz="2976" dirty="0">
                <a:solidFill>
                  <a:srgbClr val="2830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КОНТАКТНАЯ</a:t>
            </a:r>
            <a:r>
              <a:rPr lang="ru-RU" sz="2976" dirty="0">
                <a:solidFill>
                  <a:srgbClr val="BB83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ИНФОРМАЦИЯ</a:t>
            </a:r>
          </a:p>
        </p:txBody>
      </p:sp>
      <p:sp>
        <p:nvSpPr>
          <p:cNvPr id="50" name="Slide Number Placeholder 156"/>
          <p:cNvSpPr txBox="1">
            <a:spLocks/>
          </p:cNvSpPr>
          <p:nvPr/>
        </p:nvSpPr>
        <p:spPr>
          <a:xfrm>
            <a:off x="9765605" y="69637"/>
            <a:ext cx="315020" cy="252307"/>
          </a:xfrm>
          <a:prstGeom prst="rect">
            <a:avLst/>
          </a:prstGeom>
          <a:solidFill>
            <a:srgbClr val="E04E39"/>
          </a:solidFill>
        </p:spPr>
        <p:txBody>
          <a:bodyPr anchor="ctr"/>
          <a:lstStyle>
            <a:defPPr>
              <a:defRPr lang="en-US"/>
            </a:defPPr>
            <a:lvl1pPr marL="0" algn="ctr" defTabSz="1031626" rtl="0" eaLnBrk="1" latinLnBrk="0" hangingPunct="1">
              <a:defRPr sz="9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5813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31626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7439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63252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9065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94878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10691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26504" algn="l" defTabSz="1031626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52948"/>
            <a:fld id="{7C89B805-3A3A-44EE-B291-B0C403B2EEC8}" type="slidenum">
              <a:rPr lang="en-US" sz="868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lang="en-US" sz="868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29222" y="820715"/>
            <a:ext cx="1494241" cy="59538"/>
          </a:xfrm>
          <a:prstGeom prst="rect">
            <a:avLst/>
          </a:prstGeom>
          <a:solidFill>
            <a:srgbClr val="B67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6026"/>
            <a:endParaRPr lang="ru-RU" sz="1654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6AF5520C-A71B-40AC-B4D2-C8FE7838039A}"/>
              </a:ext>
            </a:extLst>
          </p:cNvPr>
          <p:cNvSpPr txBox="1"/>
          <p:nvPr/>
        </p:nvSpPr>
        <p:spPr>
          <a:xfrm>
            <a:off x="1079873" y="1146077"/>
            <a:ext cx="7128792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Алтайского края по развитию предпринимательства </a:t>
            </a:r>
            <a:br>
              <a:rPr lang="ru-RU" sz="1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рыночной инфраструктуры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г. Барнаул, ул. Молодежная, 26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3F9E71BA-1BB9-4729-8471-919DDAFF4865}"/>
              </a:ext>
            </a:extLst>
          </p:cNvPr>
          <p:cNvSpPr/>
          <p:nvPr/>
        </p:nvSpPr>
        <p:spPr>
          <a:xfrm>
            <a:off x="884055" y="2037921"/>
            <a:ext cx="2278815" cy="594231"/>
          </a:xfrm>
          <a:prstGeom prst="rect">
            <a:avLst/>
          </a:prstGeom>
        </p:spPr>
        <p:txBody>
          <a:bodyPr wrap="square" lIns="100803" tIns="50402" rIns="100803" bIns="50402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cs typeface="Arial" pitchFamily="34" charset="0"/>
              </a:rPr>
              <a:t>        altsmb.ru</a:t>
            </a:r>
          </a:p>
          <a:p>
            <a:r>
              <a:rPr lang="en-US" sz="1600" dirty="0">
                <a:solidFill>
                  <a:prstClr val="black"/>
                </a:solidFill>
                <a:cs typeface="Arial" pitchFamily="34" charset="0"/>
              </a:rPr>
              <a:t>       </a:t>
            </a:r>
            <a:r>
              <a:rPr lang="ru-RU" sz="1600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US" sz="1600" dirty="0">
                <a:solidFill>
                  <a:prstClr val="black"/>
                </a:solidFill>
                <a:cs typeface="Arial" pitchFamily="34" charset="0"/>
              </a:rPr>
              <a:t>(3852) 24-24-82</a:t>
            </a:r>
            <a:endParaRPr lang="ru-RU" sz="1600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21" name="Picture 6" descr="C:\Users\1\Desktop\phone-outline-128.png">
            <a:extLst>
              <a:ext uri="{FF2B5EF4-FFF2-40B4-BE49-F238E27FC236}">
                <a16:creationId xmlns="" xmlns:a16="http://schemas.microsoft.com/office/drawing/2014/main" id="{DA92BE71-198C-4707-B7E4-B1686ED01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rgbClr val="F79646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8062" y="2367445"/>
            <a:ext cx="248091" cy="208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C:\Users\1\Desktop\language-128.png">
            <a:extLst>
              <a:ext uri="{FF2B5EF4-FFF2-40B4-BE49-F238E27FC236}">
                <a16:creationId xmlns="" xmlns:a16="http://schemas.microsoft.com/office/drawing/2014/main" id="{65A11014-500F-464C-8FF1-82FE721A9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srgbClr val="F79646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4322" y="2140357"/>
            <a:ext cx="201798" cy="169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8D0FF273-B38E-48A2-A2C3-4537E1BA7DB3}"/>
              </a:ext>
            </a:extLst>
          </p:cNvPr>
          <p:cNvSpPr txBox="1"/>
          <p:nvPr/>
        </p:nvSpPr>
        <p:spPr>
          <a:xfrm>
            <a:off x="1079873" y="2827161"/>
            <a:ext cx="7128792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 «Мой бизнес»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г. Барнаул, ул. Мало-Тобольская, 19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2354B11F-C484-4CC3-9254-87925C8C1087}"/>
              </a:ext>
            </a:extLst>
          </p:cNvPr>
          <p:cNvSpPr/>
          <p:nvPr/>
        </p:nvSpPr>
        <p:spPr>
          <a:xfrm>
            <a:off x="885800" y="3437986"/>
            <a:ext cx="2473525" cy="594231"/>
          </a:xfrm>
          <a:prstGeom prst="rect">
            <a:avLst/>
          </a:prstGeom>
        </p:spPr>
        <p:txBody>
          <a:bodyPr wrap="square" lIns="100803" tIns="50402" rIns="100803" bIns="50402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cs typeface="Arial" pitchFamily="34" charset="0"/>
              </a:rPr>
              <a:t>        </a:t>
            </a:r>
            <a:r>
              <a:rPr lang="ru-RU" sz="1600" dirty="0">
                <a:solidFill>
                  <a:prstClr val="black"/>
                </a:solidFill>
                <a:cs typeface="Arial" pitchFamily="34" charset="0"/>
              </a:rPr>
              <a:t>мойбизнес22.рф</a:t>
            </a:r>
            <a:endParaRPr lang="en-US" sz="1600" dirty="0">
              <a:solidFill>
                <a:prstClr val="black"/>
              </a:solidFill>
              <a:cs typeface="Arial" pitchFamily="34" charset="0"/>
            </a:endParaRPr>
          </a:p>
          <a:p>
            <a:r>
              <a:rPr lang="en-US" sz="1600" dirty="0">
                <a:solidFill>
                  <a:prstClr val="black"/>
                </a:solidFill>
                <a:cs typeface="Arial" pitchFamily="34" charset="0"/>
              </a:rPr>
              <a:t>       </a:t>
            </a:r>
            <a:r>
              <a:rPr lang="ru-RU" sz="1600" dirty="0">
                <a:solidFill>
                  <a:prstClr val="black"/>
                </a:solidFill>
                <a:cs typeface="Arial" pitchFamily="34" charset="0"/>
              </a:rPr>
              <a:t> 8-800-222-83-22</a:t>
            </a:r>
          </a:p>
        </p:txBody>
      </p:sp>
      <p:pic>
        <p:nvPicPr>
          <p:cNvPr id="25" name="Picture 6" descr="C:\Users\1\Desktop\phone-outline-128.png">
            <a:extLst>
              <a:ext uri="{FF2B5EF4-FFF2-40B4-BE49-F238E27FC236}">
                <a16:creationId xmlns="" xmlns:a16="http://schemas.microsoft.com/office/drawing/2014/main" id="{9217A708-4BAE-492A-A9CA-4DA5D24AE7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rgbClr val="F79646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69720" y="3766912"/>
            <a:ext cx="216733" cy="208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C:\Users\1\Desktop\language-128.png">
            <a:extLst>
              <a:ext uri="{FF2B5EF4-FFF2-40B4-BE49-F238E27FC236}">
                <a16:creationId xmlns="" xmlns:a16="http://schemas.microsoft.com/office/drawing/2014/main" id="{59F4422E-D179-4C77-895B-739AD4FDDE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srgbClr val="F79646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01606" y="3540422"/>
            <a:ext cx="176292" cy="169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782F432F-EA2C-4074-8EF5-EB0EFB277D68}"/>
              </a:ext>
            </a:extLst>
          </p:cNvPr>
          <p:cNvSpPr txBox="1"/>
          <p:nvPr/>
        </p:nvSpPr>
        <p:spPr>
          <a:xfrm>
            <a:off x="1079665" y="4312682"/>
            <a:ext cx="7128792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Алтайский фонд финансирования предпринимательства</a:t>
            </a: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г. Барнаул, ул. Мало-Тобольская, 19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="" xmlns:a16="http://schemas.microsoft.com/office/drawing/2014/main" id="{24585F00-4B81-4E6D-9D18-84A109E37B42}"/>
              </a:ext>
            </a:extLst>
          </p:cNvPr>
          <p:cNvSpPr/>
          <p:nvPr/>
        </p:nvSpPr>
        <p:spPr>
          <a:xfrm>
            <a:off x="885592" y="4923507"/>
            <a:ext cx="2473525" cy="594231"/>
          </a:xfrm>
          <a:prstGeom prst="rect">
            <a:avLst/>
          </a:prstGeom>
        </p:spPr>
        <p:txBody>
          <a:bodyPr wrap="square" lIns="100803" tIns="50402" rIns="100803" bIns="50402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cs typeface="Arial" pitchFamily="34" charset="0"/>
              </a:rPr>
              <a:t>        afmz.ru</a:t>
            </a:r>
          </a:p>
          <a:p>
            <a:r>
              <a:rPr lang="en-US" sz="1600" dirty="0">
                <a:solidFill>
                  <a:prstClr val="black"/>
                </a:solidFill>
                <a:cs typeface="Arial" pitchFamily="34" charset="0"/>
              </a:rPr>
              <a:t>       </a:t>
            </a:r>
            <a:r>
              <a:rPr lang="ru-RU" sz="1600" dirty="0">
                <a:solidFill>
                  <a:prstClr val="black"/>
                </a:solidFill>
                <a:cs typeface="Arial" pitchFamily="34" charset="0"/>
              </a:rPr>
              <a:t> (3852) 996-406</a:t>
            </a:r>
          </a:p>
        </p:txBody>
      </p:sp>
      <p:pic>
        <p:nvPicPr>
          <p:cNvPr id="33" name="Picture 6" descr="C:\Users\1\Desktop\phone-outline-128.png">
            <a:extLst>
              <a:ext uri="{FF2B5EF4-FFF2-40B4-BE49-F238E27FC236}">
                <a16:creationId xmlns="" xmlns:a16="http://schemas.microsoft.com/office/drawing/2014/main" id="{64EBAFBC-4933-4D60-BEF9-C05DBC7FB9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rgbClr val="F79646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69512" y="5252433"/>
            <a:ext cx="216733" cy="208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C:\Users\1\Desktop\language-128.png">
            <a:extLst>
              <a:ext uri="{FF2B5EF4-FFF2-40B4-BE49-F238E27FC236}">
                <a16:creationId xmlns="" xmlns:a16="http://schemas.microsoft.com/office/drawing/2014/main" id="{18E670FD-E90A-4511-A51B-716B653201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srgbClr val="F79646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01398" y="5025943"/>
            <a:ext cx="176292" cy="169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Preview of your QR Code">
            <a:extLst>
              <a:ext uri="{FF2B5EF4-FFF2-40B4-BE49-F238E27FC236}">
                <a16:creationId xmlns="" xmlns:a16="http://schemas.microsoft.com/office/drawing/2014/main" id="{5FA97488-794D-443F-835A-98B44FCF0B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85307" y="3048521"/>
            <a:ext cx="946878" cy="946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Preview of your QR Code">
            <a:extLst>
              <a:ext uri="{FF2B5EF4-FFF2-40B4-BE49-F238E27FC236}">
                <a16:creationId xmlns="" xmlns:a16="http://schemas.microsoft.com/office/drawing/2014/main" id="{B54949D7-B50B-4A79-AAE7-45589EA13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85307" y="1353375"/>
            <a:ext cx="946878" cy="946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Preview of your QR Code">
            <a:extLst>
              <a:ext uri="{FF2B5EF4-FFF2-40B4-BE49-F238E27FC236}">
                <a16:creationId xmlns="" xmlns:a16="http://schemas.microsoft.com/office/drawing/2014/main" id="{BF27D178-B9F5-4294-ADA1-7FBB7F5B6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85307" y="4473700"/>
            <a:ext cx="986744" cy="98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73" descr="E:\картинки\200px-Coat_of_Arms_of_Altai_Krai.svg.png">
            <a:extLst>
              <a:ext uri="{FF2B5EF4-FFF2-40B4-BE49-F238E27FC236}">
                <a16:creationId xmlns="" xmlns:a16="http://schemas.microsoft.com/office/drawing/2014/main" id="{2C47AA62-98BD-4421-A870-C8A634593E96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0015" y="1272872"/>
            <a:ext cx="790980" cy="76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>
            <a:extLst>
              <a:ext uri="{FF2B5EF4-FFF2-40B4-BE49-F238E27FC236}">
                <a16:creationId xmlns="" xmlns:a16="http://schemas.microsoft.com/office/drawing/2014/main" id="{9A6F604D-EABF-49D3-BF7F-6BC15A971E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097" t="9994" r="82176" b="61609"/>
          <a:stretch/>
        </p:blipFill>
        <p:spPr bwMode="auto">
          <a:xfrm>
            <a:off x="290751" y="2827161"/>
            <a:ext cx="613457" cy="1008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>
            <a:extLst>
              <a:ext uri="{FF2B5EF4-FFF2-40B4-BE49-F238E27FC236}">
                <a16:creationId xmlns="" xmlns:a16="http://schemas.microsoft.com/office/drawing/2014/main" id="{C566975B-C94F-4E4D-98A4-75D0547D2C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37" y="4405211"/>
            <a:ext cx="714936" cy="714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560194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n1GDWmO2EeUhg9ExPoFF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n1GDWmO2EeUhg9ExPoFFw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Мойбизнес22">
  <a:themeElements>
    <a:clrScheme name="мойбизнес 22">
      <a:dk1>
        <a:srgbClr val="000000"/>
      </a:dk1>
      <a:lt1>
        <a:sysClr val="window" lastClr="FFFFFF"/>
      </a:lt1>
      <a:dk2>
        <a:srgbClr val="696464"/>
      </a:dk2>
      <a:lt2>
        <a:srgbClr val="E9E5DC"/>
      </a:lt2>
      <a:accent1>
        <a:srgbClr val="E04E39"/>
      </a:accent1>
      <a:accent2>
        <a:srgbClr val="623B2A"/>
      </a:accent2>
      <a:accent3>
        <a:srgbClr val="C39367"/>
      </a:accent3>
      <a:accent4>
        <a:srgbClr val="956251"/>
      </a:accent4>
      <a:accent5>
        <a:srgbClr val="918485"/>
      </a:accent5>
      <a:accent6>
        <a:srgbClr val="855D5D"/>
      </a:accent6>
      <a:hlink>
        <a:srgbClr val="002F87"/>
      </a:hlink>
      <a:folHlink>
        <a:srgbClr val="00BE37"/>
      </a:folHlink>
    </a:clrScheme>
    <a:fontScheme name="мойбизнес22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14037</TotalTime>
  <Words>472</Words>
  <Application>Microsoft Office PowerPoint</Application>
  <PresentationFormat>Произвольный</PresentationFormat>
  <Paragraphs>106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9" baseType="lpstr">
      <vt:lpstr>Arial</vt:lpstr>
      <vt:lpstr>Arial Black</vt:lpstr>
      <vt:lpstr>Calibri</vt:lpstr>
      <vt:lpstr>DejaVu Sans</vt:lpstr>
      <vt:lpstr>FontAwesome</vt:lpstr>
      <vt:lpstr>Lato</vt:lpstr>
      <vt:lpstr>StarSymbol</vt:lpstr>
      <vt:lpstr>Times New Roman</vt:lpstr>
      <vt:lpstr>Wingdings 2</vt:lpstr>
      <vt:lpstr>Office Theme</vt:lpstr>
      <vt:lpstr>Мойбизнес22</vt:lpstr>
      <vt:lpstr>Презентация PowerPoint</vt:lpstr>
      <vt:lpstr>Презентация PowerPoint</vt:lpstr>
      <vt:lpstr>до 2 млн. рублей  до 70% от стоимости проекта </vt:lpstr>
      <vt:lpstr>Презентация PowerPoint</vt:lpstr>
      <vt:lpstr>приобретение оборудования: до 15 млн. рублей  до 50% понесенных затрат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PRESS</dc:creator>
  <cp:lastModifiedBy>Учетная запись Майкрософт</cp:lastModifiedBy>
  <cp:revision>99</cp:revision>
  <cp:lastPrinted>2021-04-08T06:04:39Z</cp:lastPrinted>
  <dcterms:modified xsi:type="dcterms:W3CDTF">2022-03-03T01:56:04Z</dcterms:modified>
</cp:coreProperties>
</file>